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256" r:id="rId2"/>
    <p:sldId id="358" r:id="rId3"/>
    <p:sldId id="258" r:id="rId4"/>
    <p:sldId id="363" r:id="rId5"/>
    <p:sldId id="362" r:id="rId6"/>
    <p:sldId id="257" r:id="rId7"/>
    <p:sldId id="368" r:id="rId8"/>
    <p:sldId id="369" r:id="rId9"/>
    <p:sldId id="370" r:id="rId10"/>
    <p:sldId id="371" r:id="rId11"/>
    <p:sldId id="372" r:id="rId12"/>
    <p:sldId id="373" r:id="rId13"/>
    <p:sldId id="374" r:id="rId14"/>
    <p:sldId id="375" r:id="rId15"/>
    <p:sldId id="377" r:id="rId16"/>
    <p:sldId id="376" r:id="rId17"/>
    <p:sldId id="378" r:id="rId18"/>
    <p:sldId id="379" r:id="rId19"/>
    <p:sldId id="380" r:id="rId20"/>
    <p:sldId id="387" r:id="rId21"/>
    <p:sldId id="365" r:id="rId22"/>
    <p:sldId id="391" r:id="rId23"/>
    <p:sldId id="392" r:id="rId24"/>
    <p:sldId id="393" r:id="rId25"/>
    <p:sldId id="381" r:id="rId26"/>
    <p:sldId id="394" r:id="rId27"/>
    <p:sldId id="395" r:id="rId28"/>
    <p:sldId id="396" r:id="rId29"/>
    <p:sldId id="397" r:id="rId30"/>
    <p:sldId id="390" r:id="rId31"/>
    <p:sldId id="382" r:id="rId32"/>
    <p:sldId id="383" r:id="rId33"/>
    <p:sldId id="384" r:id="rId34"/>
    <p:sldId id="366" r:id="rId35"/>
    <p:sldId id="402" r:id="rId36"/>
    <p:sldId id="401" r:id="rId37"/>
    <p:sldId id="400" r:id="rId38"/>
    <p:sldId id="398" r:id="rId39"/>
    <p:sldId id="367" r:id="rId40"/>
    <p:sldId id="405" r:id="rId41"/>
    <p:sldId id="407" r:id="rId42"/>
    <p:sldId id="404" r:id="rId43"/>
    <p:sldId id="406" r:id="rId44"/>
    <p:sldId id="408" r:id="rId45"/>
    <p:sldId id="409" r:id="rId46"/>
    <p:sldId id="403" r:id="rId47"/>
    <p:sldId id="399" r:id="rId48"/>
    <p:sldId id="364" r:id="rId49"/>
    <p:sldId id="386" r:id="rId50"/>
    <p:sldId id="389" r:id="rId51"/>
    <p:sldId id="410" r:id="rId52"/>
    <p:sldId id="270" r:id="rId53"/>
    <p:sldId id="271" r:id="rId54"/>
    <p:sldId id="260" r:id="rId55"/>
    <p:sldId id="275" r:id="rId56"/>
    <p:sldId id="276" r:id="rId57"/>
    <p:sldId id="277" r:id="rId58"/>
    <p:sldId id="300" r:id="rId59"/>
    <p:sldId id="261" r:id="rId60"/>
    <p:sldId id="278" r:id="rId61"/>
    <p:sldId id="279" r:id="rId62"/>
    <p:sldId id="262" r:id="rId63"/>
    <p:sldId id="280" r:id="rId64"/>
    <p:sldId id="281" r:id="rId65"/>
    <p:sldId id="282" r:id="rId66"/>
    <p:sldId id="283" r:id="rId67"/>
    <p:sldId id="284" r:id="rId68"/>
    <p:sldId id="286" r:id="rId69"/>
    <p:sldId id="285" r:id="rId70"/>
    <p:sldId id="287" r:id="rId71"/>
    <p:sldId id="288" r:id="rId72"/>
    <p:sldId id="290" r:id="rId73"/>
    <p:sldId id="291" r:id="rId74"/>
    <p:sldId id="292" r:id="rId75"/>
    <p:sldId id="293" r:id="rId76"/>
    <p:sldId id="294" r:id="rId77"/>
    <p:sldId id="295" r:id="rId78"/>
    <p:sldId id="299" r:id="rId79"/>
    <p:sldId id="296" r:id="rId80"/>
    <p:sldId id="297" r:id="rId81"/>
    <p:sldId id="298" r:id="rId82"/>
    <p:sldId id="302" r:id="rId83"/>
    <p:sldId id="303" r:id="rId84"/>
    <p:sldId id="307" r:id="rId85"/>
    <p:sldId id="304" r:id="rId86"/>
    <p:sldId id="305" r:id="rId87"/>
    <p:sldId id="306" r:id="rId88"/>
    <p:sldId id="308" r:id="rId89"/>
    <p:sldId id="309" r:id="rId90"/>
    <p:sldId id="310" r:id="rId91"/>
    <p:sldId id="311" r:id="rId92"/>
    <p:sldId id="313" r:id="rId93"/>
    <p:sldId id="312" r:id="rId94"/>
    <p:sldId id="314" r:id="rId95"/>
    <p:sldId id="315" r:id="rId96"/>
    <p:sldId id="316" r:id="rId97"/>
    <p:sldId id="317" r:id="rId98"/>
    <p:sldId id="318" r:id="rId99"/>
    <p:sldId id="319" r:id="rId100"/>
    <p:sldId id="320" r:id="rId101"/>
    <p:sldId id="321" r:id="rId102"/>
    <p:sldId id="322" r:id="rId103"/>
    <p:sldId id="323" r:id="rId104"/>
    <p:sldId id="324" r:id="rId105"/>
    <p:sldId id="326" r:id="rId106"/>
    <p:sldId id="325" r:id="rId107"/>
    <p:sldId id="327" r:id="rId108"/>
    <p:sldId id="328" r:id="rId109"/>
    <p:sldId id="329" r:id="rId110"/>
    <p:sldId id="356" r:id="rId111"/>
    <p:sldId id="331" r:id="rId112"/>
    <p:sldId id="332" r:id="rId113"/>
    <p:sldId id="333" r:id="rId114"/>
    <p:sldId id="334" r:id="rId115"/>
    <p:sldId id="335" r:id="rId116"/>
    <p:sldId id="336" r:id="rId117"/>
    <p:sldId id="337" r:id="rId118"/>
    <p:sldId id="338" r:id="rId119"/>
    <p:sldId id="339" r:id="rId120"/>
    <p:sldId id="340" r:id="rId121"/>
    <p:sldId id="341" r:id="rId122"/>
    <p:sldId id="342" r:id="rId123"/>
    <p:sldId id="343" r:id="rId124"/>
    <p:sldId id="344" r:id="rId125"/>
    <p:sldId id="345" r:id="rId126"/>
    <p:sldId id="346" r:id="rId127"/>
    <p:sldId id="347" r:id="rId128"/>
    <p:sldId id="348" r:id="rId129"/>
    <p:sldId id="349" r:id="rId130"/>
    <p:sldId id="350" r:id="rId131"/>
    <p:sldId id="411" r:id="rId132"/>
    <p:sldId id="351" r:id="rId133"/>
    <p:sldId id="352" r:id="rId134"/>
    <p:sldId id="412" r:id="rId135"/>
    <p:sldId id="354" r:id="rId136"/>
    <p:sldId id="355"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1"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CF3338"/>
    <a:srgbClr val="628EA9"/>
    <a:srgbClr val="707070"/>
    <a:srgbClr val="FCA426"/>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8" autoAdjust="0"/>
    <p:restoredTop sz="94660"/>
  </p:normalViewPr>
  <p:slideViewPr>
    <p:cSldViewPr snapToGrid="0">
      <p:cViewPr varScale="1">
        <p:scale>
          <a:sx n="106" d="100"/>
          <a:sy n="106" d="100"/>
        </p:scale>
        <p:origin x="54"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EE0B5B-D44D-4629-9E00-CBA03A3CACC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63EE220-3CAA-4572-B127-DFAF9E764945}">
      <dgm:prSet phldrT="[Text]"/>
      <dgm:spPr/>
      <dgm:t>
        <a:bodyPr/>
        <a:lstStyle/>
        <a:p>
          <a:r>
            <a:rPr lang="en-US" dirty="0"/>
            <a:t>Does this condition hold up?</a:t>
          </a:r>
        </a:p>
      </dgm:t>
    </dgm:pt>
    <dgm:pt modelId="{7253DBE5-006A-4791-A84E-6F58FC3F1228}" type="parTrans" cxnId="{FCD06CD8-AA50-4ED0-B887-7ABC6C268A27}">
      <dgm:prSet/>
      <dgm:spPr/>
      <dgm:t>
        <a:bodyPr/>
        <a:lstStyle/>
        <a:p>
          <a:endParaRPr lang="en-US"/>
        </a:p>
      </dgm:t>
    </dgm:pt>
    <dgm:pt modelId="{DBAE2F4C-A746-46DA-8E1F-77CC751E5D13}" type="sibTrans" cxnId="{FCD06CD8-AA50-4ED0-B887-7ABC6C268A27}">
      <dgm:prSet/>
      <dgm:spPr/>
      <dgm:t>
        <a:bodyPr/>
        <a:lstStyle/>
        <a:p>
          <a:endParaRPr lang="en-US"/>
        </a:p>
      </dgm:t>
    </dgm:pt>
    <dgm:pt modelId="{EEC16225-A0F3-4D55-9731-0E11E877F4C0}">
      <dgm:prSet phldrT="[Text]"/>
      <dgm:spPr/>
      <dgm:t>
        <a:bodyPr/>
        <a:lstStyle/>
        <a:p>
          <a:r>
            <a:rPr lang="en-US" dirty="0"/>
            <a:t>Yes: TRUE</a:t>
          </a:r>
        </a:p>
      </dgm:t>
    </dgm:pt>
    <dgm:pt modelId="{90796D77-2CE2-49F4-A12F-1F03B65949D9}" type="parTrans" cxnId="{28478592-9FDE-41FE-81FC-5882FA562C46}">
      <dgm:prSet/>
      <dgm:spPr/>
      <dgm:t>
        <a:bodyPr/>
        <a:lstStyle/>
        <a:p>
          <a:endParaRPr lang="en-US"/>
        </a:p>
      </dgm:t>
    </dgm:pt>
    <dgm:pt modelId="{18F4A481-5E92-47BA-87F0-EA6DDBA5EDAD}" type="sibTrans" cxnId="{28478592-9FDE-41FE-81FC-5882FA562C46}">
      <dgm:prSet/>
      <dgm:spPr/>
      <dgm:t>
        <a:bodyPr/>
        <a:lstStyle/>
        <a:p>
          <a:endParaRPr lang="en-US"/>
        </a:p>
      </dgm:t>
    </dgm:pt>
    <dgm:pt modelId="{E6D0005C-35E9-4469-AC4F-C576C4D6A0BC}">
      <dgm:prSet phldrT="[Text]"/>
      <dgm:spPr/>
      <dgm:t>
        <a:bodyPr/>
        <a:lstStyle/>
        <a:p>
          <a:r>
            <a:rPr lang="en-US" dirty="0"/>
            <a:t>No: FALSE</a:t>
          </a:r>
        </a:p>
      </dgm:t>
    </dgm:pt>
    <dgm:pt modelId="{AB61C344-317D-44C3-A2E9-E72CD7F93F68}" type="parTrans" cxnId="{CB6D1F86-B1A2-442E-A120-3342450229BA}">
      <dgm:prSet/>
      <dgm:spPr/>
      <dgm:t>
        <a:bodyPr/>
        <a:lstStyle/>
        <a:p>
          <a:endParaRPr lang="en-US"/>
        </a:p>
      </dgm:t>
    </dgm:pt>
    <dgm:pt modelId="{3DAF16DF-F18C-40D8-844C-53890056774C}" type="sibTrans" cxnId="{CB6D1F86-B1A2-442E-A120-3342450229BA}">
      <dgm:prSet/>
      <dgm:spPr/>
      <dgm:t>
        <a:bodyPr/>
        <a:lstStyle/>
        <a:p>
          <a:endParaRPr lang="en-US"/>
        </a:p>
      </dgm:t>
    </dgm:pt>
    <dgm:pt modelId="{BB6D1B2F-B136-47E1-BF7B-B6017565A003}" type="pres">
      <dgm:prSet presAssocID="{01EE0B5B-D44D-4629-9E00-CBA03A3CACC2}" presName="hierChild1" presStyleCnt="0">
        <dgm:presLayoutVars>
          <dgm:orgChart val="1"/>
          <dgm:chPref val="1"/>
          <dgm:dir/>
          <dgm:animOne val="branch"/>
          <dgm:animLvl val="lvl"/>
          <dgm:resizeHandles/>
        </dgm:presLayoutVars>
      </dgm:prSet>
      <dgm:spPr/>
    </dgm:pt>
    <dgm:pt modelId="{29ED0BD5-1A28-40D8-AC4F-E623D44B9E4A}" type="pres">
      <dgm:prSet presAssocID="{563EE220-3CAA-4572-B127-DFAF9E764945}" presName="hierRoot1" presStyleCnt="0">
        <dgm:presLayoutVars>
          <dgm:hierBranch val="init"/>
        </dgm:presLayoutVars>
      </dgm:prSet>
      <dgm:spPr/>
    </dgm:pt>
    <dgm:pt modelId="{51192768-5C13-49F5-9406-848EE3BC9DCF}" type="pres">
      <dgm:prSet presAssocID="{563EE220-3CAA-4572-B127-DFAF9E764945}" presName="rootComposite1" presStyleCnt="0"/>
      <dgm:spPr/>
    </dgm:pt>
    <dgm:pt modelId="{8EE9A858-2429-4553-AF8E-23D2C2F99705}" type="pres">
      <dgm:prSet presAssocID="{563EE220-3CAA-4572-B127-DFAF9E764945}" presName="rootText1" presStyleLbl="node0" presStyleIdx="0" presStyleCnt="1">
        <dgm:presLayoutVars>
          <dgm:chPref val="3"/>
        </dgm:presLayoutVars>
      </dgm:prSet>
      <dgm:spPr/>
    </dgm:pt>
    <dgm:pt modelId="{8CB55A3E-A0AE-4562-9251-C20693515BA1}" type="pres">
      <dgm:prSet presAssocID="{563EE220-3CAA-4572-B127-DFAF9E764945}" presName="rootConnector1" presStyleLbl="node1" presStyleIdx="0" presStyleCnt="0"/>
      <dgm:spPr/>
    </dgm:pt>
    <dgm:pt modelId="{1416EBFA-1FE6-4F4A-BD34-501126917924}" type="pres">
      <dgm:prSet presAssocID="{563EE220-3CAA-4572-B127-DFAF9E764945}" presName="hierChild2" presStyleCnt="0"/>
      <dgm:spPr/>
    </dgm:pt>
    <dgm:pt modelId="{553B0055-4068-4578-B28A-AE39D7E16C6E}" type="pres">
      <dgm:prSet presAssocID="{90796D77-2CE2-49F4-A12F-1F03B65949D9}" presName="Name37" presStyleLbl="parChTrans1D2" presStyleIdx="0" presStyleCnt="2"/>
      <dgm:spPr/>
    </dgm:pt>
    <dgm:pt modelId="{D746968E-3023-48D1-9E44-A04DD9C7A7E1}" type="pres">
      <dgm:prSet presAssocID="{EEC16225-A0F3-4D55-9731-0E11E877F4C0}" presName="hierRoot2" presStyleCnt="0">
        <dgm:presLayoutVars>
          <dgm:hierBranch val="init"/>
        </dgm:presLayoutVars>
      </dgm:prSet>
      <dgm:spPr/>
    </dgm:pt>
    <dgm:pt modelId="{9E5C7F0A-0063-415F-BDC5-BB55E87AE440}" type="pres">
      <dgm:prSet presAssocID="{EEC16225-A0F3-4D55-9731-0E11E877F4C0}" presName="rootComposite" presStyleCnt="0"/>
      <dgm:spPr/>
    </dgm:pt>
    <dgm:pt modelId="{18D64A1A-ACDB-4DD6-9255-249ECA48CBA0}" type="pres">
      <dgm:prSet presAssocID="{EEC16225-A0F3-4D55-9731-0E11E877F4C0}" presName="rootText" presStyleLbl="node2" presStyleIdx="0" presStyleCnt="2">
        <dgm:presLayoutVars>
          <dgm:chPref val="3"/>
        </dgm:presLayoutVars>
      </dgm:prSet>
      <dgm:spPr/>
    </dgm:pt>
    <dgm:pt modelId="{A7EF61D1-3A4F-42FC-A6A4-6AB4FCFE6902}" type="pres">
      <dgm:prSet presAssocID="{EEC16225-A0F3-4D55-9731-0E11E877F4C0}" presName="rootConnector" presStyleLbl="node2" presStyleIdx="0" presStyleCnt="2"/>
      <dgm:spPr/>
    </dgm:pt>
    <dgm:pt modelId="{1C107525-5870-49EB-8F14-66F596945720}" type="pres">
      <dgm:prSet presAssocID="{EEC16225-A0F3-4D55-9731-0E11E877F4C0}" presName="hierChild4" presStyleCnt="0"/>
      <dgm:spPr/>
    </dgm:pt>
    <dgm:pt modelId="{0BB8661F-AD85-4FE9-9C76-CDA272F52962}" type="pres">
      <dgm:prSet presAssocID="{EEC16225-A0F3-4D55-9731-0E11E877F4C0}" presName="hierChild5" presStyleCnt="0"/>
      <dgm:spPr/>
    </dgm:pt>
    <dgm:pt modelId="{A878A7EC-54BD-440F-928F-9491A4BCEDF5}" type="pres">
      <dgm:prSet presAssocID="{AB61C344-317D-44C3-A2E9-E72CD7F93F68}" presName="Name37" presStyleLbl="parChTrans1D2" presStyleIdx="1" presStyleCnt="2"/>
      <dgm:spPr/>
    </dgm:pt>
    <dgm:pt modelId="{D36BF8B9-CE71-402E-A0E2-E34B8E4B4A8C}" type="pres">
      <dgm:prSet presAssocID="{E6D0005C-35E9-4469-AC4F-C576C4D6A0BC}" presName="hierRoot2" presStyleCnt="0">
        <dgm:presLayoutVars>
          <dgm:hierBranch val="init"/>
        </dgm:presLayoutVars>
      </dgm:prSet>
      <dgm:spPr/>
    </dgm:pt>
    <dgm:pt modelId="{2A170461-FB7D-4DB4-818A-982FC3C2BDE2}" type="pres">
      <dgm:prSet presAssocID="{E6D0005C-35E9-4469-AC4F-C576C4D6A0BC}" presName="rootComposite" presStyleCnt="0"/>
      <dgm:spPr/>
    </dgm:pt>
    <dgm:pt modelId="{FA3F23D0-B71E-4D49-90B6-E30AB9E7FDD6}" type="pres">
      <dgm:prSet presAssocID="{E6D0005C-35E9-4469-AC4F-C576C4D6A0BC}" presName="rootText" presStyleLbl="node2" presStyleIdx="1" presStyleCnt="2">
        <dgm:presLayoutVars>
          <dgm:chPref val="3"/>
        </dgm:presLayoutVars>
      </dgm:prSet>
      <dgm:spPr/>
    </dgm:pt>
    <dgm:pt modelId="{4F98FC02-8048-408D-988B-6CCC4861739A}" type="pres">
      <dgm:prSet presAssocID="{E6D0005C-35E9-4469-AC4F-C576C4D6A0BC}" presName="rootConnector" presStyleLbl="node2" presStyleIdx="1" presStyleCnt="2"/>
      <dgm:spPr/>
    </dgm:pt>
    <dgm:pt modelId="{D531A731-4B80-4B90-BA3B-36A3BA37E76D}" type="pres">
      <dgm:prSet presAssocID="{E6D0005C-35E9-4469-AC4F-C576C4D6A0BC}" presName="hierChild4" presStyleCnt="0"/>
      <dgm:spPr/>
    </dgm:pt>
    <dgm:pt modelId="{63DF6D05-245A-4810-9365-C94B3F51E664}" type="pres">
      <dgm:prSet presAssocID="{E6D0005C-35E9-4469-AC4F-C576C4D6A0BC}" presName="hierChild5" presStyleCnt="0"/>
      <dgm:spPr/>
    </dgm:pt>
    <dgm:pt modelId="{97DD3438-C6C6-49DD-BF18-27B6E5716656}" type="pres">
      <dgm:prSet presAssocID="{563EE220-3CAA-4572-B127-DFAF9E764945}" presName="hierChild3" presStyleCnt="0"/>
      <dgm:spPr/>
    </dgm:pt>
  </dgm:ptLst>
  <dgm:cxnLst>
    <dgm:cxn modelId="{57EC220C-4A06-4944-954E-B2BC143B176E}" type="presOf" srcId="{E6D0005C-35E9-4469-AC4F-C576C4D6A0BC}" destId="{FA3F23D0-B71E-4D49-90B6-E30AB9E7FDD6}" srcOrd="0" destOrd="0" presId="urn:microsoft.com/office/officeart/2005/8/layout/orgChart1"/>
    <dgm:cxn modelId="{1A296022-4D7C-4F77-9297-8BC1C1045113}" type="presOf" srcId="{EEC16225-A0F3-4D55-9731-0E11E877F4C0}" destId="{18D64A1A-ACDB-4DD6-9255-249ECA48CBA0}" srcOrd="0" destOrd="0" presId="urn:microsoft.com/office/officeart/2005/8/layout/orgChart1"/>
    <dgm:cxn modelId="{71CC482E-1818-431C-B7DD-1604DF83484F}" type="presOf" srcId="{01EE0B5B-D44D-4629-9E00-CBA03A3CACC2}" destId="{BB6D1B2F-B136-47E1-BF7B-B6017565A003}" srcOrd="0" destOrd="0" presId="urn:microsoft.com/office/officeart/2005/8/layout/orgChart1"/>
    <dgm:cxn modelId="{7F829B38-DFD8-4DA6-8AEC-B9A6E3173C97}" type="presOf" srcId="{AB61C344-317D-44C3-A2E9-E72CD7F93F68}" destId="{A878A7EC-54BD-440F-928F-9491A4BCEDF5}" srcOrd="0" destOrd="0" presId="urn:microsoft.com/office/officeart/2005/8/layout/orgChart1"/>
    <dgm:cxn modelId="{2C548771-F8D6-4651-912E-246D13275061}" type="presOf" srcId="{563EE220-3CAA-4572-B127-DFAF9E764945}" destId="{8EE9A858-2429-4553-AF8E-23D2C2F99705}" srcOrd="0" destOrd="0" presId="urn:microsoft.com/office/officeart/2005/8/layout/orgChart1"/>
    <dgm:cxn modelId="{CB6D1F86-B1A2-442E-A120-3342450229BA}" srcId="{563EE220-3CAA-4572-B127-DFAF9E764945}" destId="{E6D0005C-35E9-4469-AC4F-C576C4D6A0BC}" srcOrd="1" destOrd="0" parTransId="{AB61C344-317D-44C3-A2E9-E72CD7F93F68}" sibTransId="{3DAF16DF-F18C-40D8-844C-53890056774C}"/>
    <dgm:cxn modelId="{28478592-9FDE-41FE-81FC-5882FA562C46}" srcId="{563EE220-3CAA-4572-B127-DFAF9E764945}" destId="{EEC16225-A0F3-4D55-9731-0E11E877F4C0}" srcOrd="0" destOrd="0" parTransId="{90796D77-2CE2-49F4-A12F-1F03B65949D9}" sibTransId="{18F4A481-5E92-47BA-87F0-EA6DDBA5EDAD}"/>
    <dgm:cxn modelId="{454E79A6-0CED-487F-A432-A30C729650D4}" type="presOf" srcId="{563EE220-3CAA-4572-B127-DFAF9E764945}" destId="{8CB55A3E-A0AE-4562-9251-C20693515BA1}" srcOrd="1" destOrd="0" presId="urn:microsoft.com/office/officeart/2005/8/layout/orgChart1"/>
    <dgm:cxn modelId="{7FD416A9-953F-47CE-972A-D7CCC75978E6}" type="presOf" srcId="{EEC16225-A0F3-4D55-9731-0E11E877F4C0}" destId="{A7EF61D1-3A4F-42FC-A6A4-6AB4FCFE6902}" srcOrd="1" destOrd="0" presId="urn:microsoft.com/office/officeart/2005/8/layout/orgChart1"/>
    <dgm:cxn modelId="{DD8EF6B3-AF9B-4ACB-9EEF-0508947A1C4E}" type="presOf" srcId="{E6D0005C-35E9-4469-AC4F-C576C4D6A0BC}" destId="{4F98FC02-8048-408D-988B-6CCC4861739A}" srcOrd="1" destOrd="0" presId="urn:microsoft.com/office/officeart/2005/8/layout/orgChart1"/>
    <dgm:cxn modelId="{DD7EA1BA-8F50-482D-AC5B-AF06465FE97E}" type="presOf" srcId="{90796D77-2CE2-49F4-A12F-1F03B65949D9}" destId="{553B0055-4068-4578-B28A-AE39D7E16C6E}" srcOrd="0" destOrd="0" presId="urn:microsoft.com/office/officeart/2005/8/layout/orgChart1"/>
    <dgm:cxn modelId="{FCD06CD8-AA50-4ED0-B887-7ABC6C268A27}" srcId="{01EE0B5B-D44D-4629-9E00-CBA03A3CACC2}" destId="{563EE220-3CAA-4572-B127-DFAF9E764945}" srcOrd="0" destOrd="0" parTransId="{7253DBE5-006A-4791-A84E-6F58FC3F1228}" sibTransId="{DBAE2F4C-A746-46DA-8E1F-77CC751E5D13}"/>
    <dgm:cxn modelId="{AF69D17A-E1A4-4496-B7B0-2555EE1BFA43}" type="presParOf" srcId="{BB6D1B2F-B136-47E1-BF7B-B6017565A003}" destId="{29ED0BD5-1A28-40D8-AC4F-E623D44B9E4A}" srcOrd="0" destOrd="0" presId="urn:microsoft.com/office/officeart/2005/8/layout/orgChart1"/>
    <dgm:cxn modelId="{A0D05D6E-2699-40F6-B51E-FD95613594AC}" type="presParOf" srcId="{29ED0BD5-1A28-40D8-AC4F-E623D44B9E4A}" destId="{51192768-5C13-49F5-9406-848EE3BC9DCF}" srcOrd="0" destOrd="0" presId="urn:microsoft.com/office/officeart/2005/8/layout/orgChart1"/>
    <dgm:cxn modelId="{538E28E8-2732-4078-8AD0-6956F3C6ECFA}" type="presParOf" srcId="{51192768-5C13-49F5-9406-848EE3BC9DCF}" destId="{8EE9A858-2429-4553-AF8E-23D2C2F99705}" srcOrd="0" destOrd="0" presId="urn:microsoft.com/office/officeart/2005/8/layout/orgChart1"/>
    <dgm:cxn modelId="{076B7F51-3558-4C09-AA07-F6A5CEBC7219}" type="presParOf" srcId="{51192768-5C13-49F5-9406-848EE3BC9DCF}" destId="{8CB55A3E-A0AE-4562-9251-C20693515BA1}" srcOrd="1" destOrd="0" presId="urn:microsoft.com/office/officeart/2005/8/layout/orgChart1"/>
    <dgm:cxn modelId="{BC257256-3E65-43F8-B779-89DB7D7BDA07}" type="presParOf" srcId="{29ED0BD5-1A28-40D8-AC4F-E623D44B9E4A}" destId="{1416EBFA-1FE6-4F4A-BD34-501126917924}" srcOrd="1" destOrd="0" presId="urn:microsoft.com/office/officeart/2005/8/layout/orgChart1"/>
    <dgm:cxn modelId="{D367013B-8ADC-4F1C-8176-F545F5901E8A}" type="presParOf" srcId="{1416EBFA-1FE6-4F4A-BD34-501126917924}" destId="{553B0055-4068-4578-B28A-AE39D7E16C6E}" srcOrd="0" destOrd="0" presId="urn:microsoft.com/office/officeart/2005/8/layout/orgChart1"/>
    <dgm:cxn modelId="{58AADFCB-CD8C-43A8-BAF5-C5FB2C1676EB}" type="presParOf" srcId="{1416EBFA-1FE6-4F4A-BD34-501126917924}" destId="{D746968E-3023-48D1-9E44-A04DD9C7A7E1}" srcOrd="1" destOrd="0" presId="urn:microsoft.com/office/officeart/2005/8/layout/orgChart1"/>
    <dgm:cxn modelId="{50A2E70C-7BC3-4533-AEC6-B48933E77737}" type="presParOf" srcId="{D746968E-3023-48D1-9E44-A04DD9C7A7E1}" destId="{9E5C7F0A-0063-415F-BDC5-BB55E87AE440}" srcOrd="0" destOrd="0" presId="urn:microsoft.com/office/officeart/2005/8/layout/orgChart1"/>
    <dgm:cxn modelId="{02E635D3-584A-4877-AA20-CA4E4F58361D}" type="presParOf" srcId="{9E5C7F0A-0063-415F-BDC5-BB55E87AE440}" destId="{18D64A1A-ACDB-4DD6-9255-249ECA48CBA0}" srcOrd="0" destOrd="0" presId="urn:microsoft.com/office/officeart/2005/8/layout/orgChart1"/>
    <dgm:cxn modelId="{95195071-6281-4D65-8FE7-72AEEC53DB75}" type="presParOf" srcId="{9E5C7F0A-0063-415F-BDC5-BB55E87AE440}" destId="{A7EF61D1-3A4F-42FC-A6A4-6AB4FCFE6902}" srcOrd="1" destOrd="0" presId="urn:microsoft.com/office/officeart/2005/8/layout/orgChart1"/>
    <dgm:cxn modelId="{30831649-F00D-4224-B44A-1F481876EC8E}" type="presParOf" srcId="{D746968E-3023-48D1-9E44-A04DD9C7A7E1}" destId="{1C107525-5870-49EB-8F14-66F596945720}" srcOrd="1" destOrd="0" presId="urn:microsoft.com/office/officeart/2005/8/layout/orgChart1"/>
    <dgm:cxn modelId="{1F325865-0954-4A82-93CB-926809A19F6E}" type="presParOf" srcId="{D746968E-3023-48D1-9E44-A04DD9C7A7E1}" destId="{0BB8661F-AD85-4FE9-9C76-CDA272F52962}" srcOrd="2" destOrd="0" presId="urn:microsoft.com/office/officeart/2005/8/layout/orgChart1"/>
    <dgm:cxn modelId="{18863EE6-7337-4BC0-9EF3-CE0298D829C1}" type="presParOf" srcId="{1416EBFA-1FE6-4F4A-BD34-501126917924}" destId="{A878A7EC-54BD-440F-928F-9491A4BCEDF5}" srcOrd="2" destOrd="0" presId="urn:microsoft.com/office/officeart/2005/8/layout/orgChart1"/>
    <dgm:cxn modelId="{3584619F-FECA-40F4-9BA7-4EAEBD2F7575}" type="presParOf" srcId="{1416EBFA-1FE6-4F4A-BD34-501126917924}" destId="{D36BF8B9-CE71-402E-A0E2-E34B8E4B4A8C}" srcOrd="3" destOrd="0" presId="urn:microsoft.com/office/officeart/2005/8/layout/orgChart1"/>
    <dgm:cxn modelId="{A1D53787-658C-4390-AAE6-9637EE365037}" type="presParOf" srcId="{D36BF8B9-CE71-402E-A0E2-E34B8E4B4A8C}" destId="{2A170461-FB7D-4DB4-818A-982FC3C2BDE2}" srcOrd="0" destOrd="0" presId="urn:microsoft.com/office/officeart/2005/8/layout/orgChart1"/>
    <dgm:cxn modelId="{EBE6FDE8-CA3E-4F40-AE40-269B7C1C4921}" type="presParOf" srcId="{2A170461-FB7D-4DB4-818A-982FC3C2BDE2}" destId="{FA3F23D0-B71E-4D49-90B6-E30AB9E7FDD6}" srcOrd="0" destOrd="0" presId="urn:microsoft.com/office/officeart/2005/8/layout/orgChart1"/>
    <dgm:cxn modelId="{866C59D4-57CA-475C-93DF-0FA283A3BA59}" type="presParOf" srcId="{2A170461-FB7D-4DB4-818A-982FC3C2BDE2}" destId="{4F98FC02-8048-408D-988B-6CCC4861739A}" srcOrd="1" destOrd="0" presId="urn:microsoft.com/office/officeart/2005/8/layout/orgChart1"/>
    <dgm:cxn modelId="{198989C5-9AD1-43DF-AE7F-51B7751197F8}" type="presParOf" srcId="{D36BF8B9-CE71-402E-A0E2-E34B8E4B4A8C}" destId="{D531A731-4B80-4B90-BA3B-36A3BA37E76D}" srcOrd="1" destOrd="0" presId="urn:microsoft.com/office/officeart/2005/8/layout/orgChart1"/>
    <dgm:cxn modelId="{AEB04877-F46F-4B43-8F2F-BCB34442E296}" type="presParOf" srcId="{D36BF8B9-CE71-402E-A0E2-E34B8E4B4A8C}" destId="{63DF6D05-245A-4810-9365-C94B3F51E664}" srcOrd="2" destOrd="0" presId="urn:microsoft.com/office/officeart/2005/8/layout/orgChart1"/>
    <dgm:cxn modelId="{9FABEF34-281F-4CA9-8DB1-466E6DB869EB}" type="presParOf" srcId="{29ED0BD5-1A28-40D8-AC4F-E623D44B9E4A}" destId="{97DD3438-C6C6-49DD-BF18-27B6E571665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A7EC-54BD-440F-928F-9491A4BCEDF5}">
      <dsp:nvSpPr>
        <dsp:cNvPr id="0" name=""/>
        <dsp:cNvSpPr/>
      </dsp:nvSpPr>
      <dsp:spPr>
        <a:xfrm>
          <a:off x="4064000" y="2323347"/>
          <a:ext cx="2224013" cy="771971"/>
        </a:xfrm>
        <a:custGeom>
          <a:avLst/>
          <a:gdLst/>
          <a:ahLst/>
          <a:cxnLst/>
          <a:rect l="0" t="0" r="0" b="0"/>
          <a:pathLst>
            <a:path>
              <a:moveTo>
                <a:pt x="0" y="0"/>
              </a:moveTo>
              <a:lnTo>
                <a:pt x="0" y="385985"/>
              </a:lnTo>
              <a:lnTo>
                <a:pt x="2224013" y="385985"/>
              </a:lnTo>
              <a:lnTo>
                <a:pt x="2224013"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3B0055-4068-4578-B28A-AE39D7E16C6E}">
      <dsp:nvSpPr>
        <dsp:cNvPr id="0" name=""/>
        <dsp:cNvSpPr/>
      </dsp:nvSpPr>
      <dsp:spPr>
        <a:xfrm>
          <a:off x="1839986" y="2323347"/>
          <a:ext cx="2224013" cy="771971"/>
        </a:xfrm>
        <a:custGeom>
          <a:avLst/>
          <a:gdLst/>
          <a:ahLst/>
          <a:cxnLst/>
          <a:rect l="0" t="0" r="0" b="0"/>
          <a:pathLst>
            <a:path>
              <a:moveTo>
                <a:pt x="2224013" y="0"/>
              </a:moveTo>
              <a:lnTo>
                <a:pt x="2224013" y="385985"/>
              </a:lnTo>
              <a:lnTo>
                <a:pt x="0" y="385985"/>
              </a:lnTo>
              <a:lnTo>
                <a:pt x="0"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E9A858-2429-4553-AF8E-23D2C2F99705}">
      <dsp:nvSpPr>
        <dsp:cNvPr id="0" name=""/>
        <dsp:cNvSpPr/>
      </dsp:nvSpPr>
      <dsp:spPr>
        <a:xfrm>
          <a:off x="2225972" y="485320"/>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Does this condition hold up?</a:t>
          </a:r>
        </a:p>
      </dsp:txBody>
      <dsp:txXfrm>
        <a:off x="2225972" y="485320"/>
        <a:ext cx="3676054" cy="1838027"/>
      </dsp:txXfrm>
    </dsp:sp>
    <dsp:sp modelId="{18D64A1A-ACDB-4DD6-9255-249ECA48CBA0}">
      <dsp:nvSpPr>
        <dsp:cNvPr id="0" name=""/>
        <dsp:cNvSpPr/>
      </dsp:nvSpPr>
      <dsp:spPr>
        <a:xfrm>
          <a:off x="1959" y="3095319"/>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Yes: TRUE</a:t>
          </a:r>
        </a:p>
      </dsp:txBody>
      <dsp:txXfrm>
        <a:off x="1959" y="3095319"/>
        <a:ext cx="3676054" cy="1838027"/>
      </dsp:txXfrm>
    </dsp:sp>
    <dsp:sp modelId="{FA3F23D0-B71E-4D49-90B6-E30AB9E7FDD6}">
      <dsp:nvSpPr>
        <dsp:cNvPr id="0" name=""/>
        <dsp:cNvSpPr/>
      </dsp:nvSpPr>
      <dsp:spPr>
        <a:xfrm>
          <a:off x="4449985" y="3095319"/>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No: FALSE</a:t>
          </a:r>
        </a:p>
      </dsp:txBody>
      <dsp:txXfrm>
        <a:off x="4449985" y="3095319"/>
        <a:ext cx="3676054" cy="18380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34BD0-1400-4EBA-BBA1-04F52AB31B36}"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0335D-9F13-4B80-ADC5-B0EA3E10FF6B}" type="slidenum">
              <a:rPr lang="en-US" smtClean="0"/>
              <a:t>‹#›</a:t>
            </a:fld>
            <a:endParaRPr lang="en-US"/>
          </a:p>
        </p:txBody>
      </p:sp>
    </p:spTree>
    <p:extLst>
      <p:ext uri="{BB962C8B-B14F-4D97-AF65-F5344CB8AC3E}">
        <p14:creationId xmlns:p14="http://schemas.microsoft.com/office/powerpoint/2010/main" val="1324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in Excel how this works</a:t>
            </a:r>
          </a:p>
          <a:p>
            <a:r>
              <a:rPr lang="en-US" dirty="0" err="1"/>
              <a:t>Visi”Calc</a:t>
            </a:r>
            <a:r>
              <a:rPr lang="en-US" dirty="0"/>
              <a:t>”</a:t>
            </a:r>
          </a:p>
        </p:txBody>
      </p:sp>
      <p:sp>
        <p:nvSpPr>
          <p:cNvPr id="4" name="Slide Number Placeholder 3"/>
          <p:cNvSpPr>
            <a:spLocks noGrp="1"/>
          </p:cNvSpPr>
          <p:nvPr>
            <p:ph type="sldNum" sz="quarter" idx="5"/>
          </p:nvPr>
        </p:nvSpPr>
        <p:spPr/>
        <p:txBody>
          <a:bodyPr/>
          <a:lstStyle/>
          <a:p>
            <a:fld id="{1300335D-9F13-4B80-ADC5-B0EA3E10FF6B}" type="slidenum">
              <a:rPr lang="en-US" smtClean="0"/>
              <a:t>7</a:t>
            </a:fld>
            <a:endParaRPr lang="en-US"/>
          </a:p>
        </p:txBody>
      </p:sp>
    </p:spTree>
    <p:extLst>
      <p:ext uri="{BB962C8B-B14F-4D97-AF65-F5344CB8AC3E}">
        <p14:creationId xmlns:p14="http://schemas.microsoft.com/office/powerpoint/2010/main" val="3829328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22</a:t>
            </a:fld>
            <a:endParaRPr lang="en-US"/>
          </a:p>
        </p:txBody>
      </p:sp>
    </p:spTree>
    <p:extLst>
      <p:ext uri="{BB962C8B-B14F-4D97-AF65-F5344CB8AC3E}">
        <p14:creationId xmlns:p14="http://schemas.microsoft.com/office/powerpoint/2010/main" val="2327569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31</a:t>
            </a:fld>
            <a:endParaRPr lang="en-US"/>
          </a:p>
        </p:txBody>
      </p:sp>
    </p:spTree>
    <p:extLst>
      <p:ext uri="{BB962C8B-B14F-4D97-AF65-F5344CB8AC3E}">
        <p14:creationId xmlns:p14="http://schemas.microsoft.com/office/powerpoint/2010/main" val="3224219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33</a:t>
            </a:fld>
            <a:endParaRPr lang="en-US"/>
          </a:p>
        </p:txBody>
      </p:sp>
    </p:spTree>
    <p:extLst>
      <p:ext uri="{BB962C8B-B14F-4D97-AF65-F5344CB8AC3E}">
        <p14:creationId xmlns:p14="http://schemas.microsoft.com/office/powerpoint/2010/main" val="494037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37</a:t>
            </a:fld>
            <a:endParaRPr lang="en-US"/>
          </a:p>
        </p:txBody>
      </p:sp>
    </p:spTree>
    <p:extLst>
      <p:ext uri="{BB962C8B-B14F-4D97-AF65-F5344CB8AC3E}">
        <p14:creationId xmlns:p14="http://schemas.microsoft.com/office/powerpoint/2010/main" val="1916923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40</a:t>
            </a:fld>
            <a:endParaRPr lang="en-US"/>
          </a:p>
        </p:txBody>
      </p:sp>
    </p:spTree>
    <p:extLst>
      <p:ext uri="{BB962C8B-B14F-4D97-AF65-F5344CB8AC3E}">
        <p14:creationId xmlns:p14="http://schemas.microsoft.com/office/powerpoint/2010/main" val="3982315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41</a:t>
            </a:fld>
            <a:endParaRPr lang="en-US"/>
          </a:p>
        </p:txBody>
      </p:sp>
    </p:spTree>
    <p:extLst>
      <p:ext uri="{BB962C8B-B14F-4D97-AF65-F5344CB8AC3E}">
        <p14:creationId xmlns:p14="http://schemas.microsoft.com/office/powerpoint/2010/main" val="1465577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46</a:t>
            </a:fld>
            <a:endParaRPr lang="en-US"/>
          </a:p>
        </p:txBody>
      </p:sp>
    </p:spTree>
    <p:extLst>
      <p:ext uri="{BB962C8B-B14F-4D97-AF65-F5344CB8AC3E}">
        <p14:creationId xmlns:p14="http://schemas.microsoft.com/office/powerpoint/2010/main" val="1771321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if they would like to see any of these demonstrated. </a:t>
            </a:r>
          </a:p>
        </p:txBody>
      </p:sp>
      <p:sp>
        <p:nvSpPr>
          <p:cNvPr id="4" name="Slide Number Placeholder 3"/>
          <p:cNvSpPr>
            <a:spLocks noGrp="1"/>
          </p:cNvSpPr>
          <p:nvPr>
            <p:ph type="sldNum" sz="quarter" idx="5"/>
          </p:nvPr>
        </p:nvSpPr>
        <p:spPr/>
        <p:txBody>
          <a:bodyPr/>
          <a:lstStyle/>
          <a:p>
            <a:fld id="{1300335D-9F13-4B80-ADC5-B0EA3E10FF6B}" type="slidenum">
              <a:rPr lang="en-US" smtClean="0"/>
              <a:t>49</a:t>
            </a:fld>
            <a:endParaRPr lang="en-US"/>
          </a:p>
        </p:txBody>
      </p:sp>
    </p:spTree>
    <p:extLst>
      <p:ext uri="{BB962C8B-B14F-4D97-AF65-F5344CB8AC3E}">
        <p14:creationId xmlns:p14="http://schemas.microsoft.com/office/powerpoint/2010/main" val="340252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learners if they would like to see any of these </a:t>
            </a:r>
          </a:p>
        </p:txBody>
      </p:sp>
      <p:sp>
        <p:nvSpPr>
          <p:cNvPr id="4" name="Slide Number Placeholder 3"/>
          <p:cNvSpPr>
            <a:spLocks noGrp="1"/>
          </p:cNvSpPr>
          <p:nvPr>
            <p:ph type="sldNum" sz="quarter" idx="5"/>
          </p:nvPr>
        </p:nvSpPr>
        <p:spPr/>
        <p:txBody>
          <a:bodyPr/>
          <a:lstStyle/>
          <a:p>
            <a:fld id="{1300335D-9F13-4B80-ADC5-B0EA3E10FF6B}" type="slidenum">
              <a:rPr lang="en-US" smtClean="0"/>
              <a:t>50</a:t>
            </a:fld>
            <a:endParaRPr lang="en-US"/>
          </a:p>
        </p:txBody>
      </p:sp>
    </p:spTree>
    <p:extLst>
      <p:ext uri="{BB962C8B-B14F-4D97-AF65-F5344CB8AC3E}">
        <p14:creationId xmlns:p14="http://schemas.microsoft.com/office/powerpoint/2010/main" val="633298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learners if they would like to see any of these </a:t>
            </a:r>
          </a:p>
        </p:txBody>
      </p:sp>
      <p:sp>
        <p:nvSpPr>
          <p:cNvPr id="4" name="Slide Number Placeholder 3"/>
          <p:cNvSpPr>
            <a:spLocks noGrp="1"/>
          </p:cNvSpPr>
          <p:nvPr>
            <p:ph type="sldNum" sz="quarter" idx="5"/>
          </p:nvPr>
        </p:nvSpPr>
        <p:spPr/>
        <p:txBody>
          <a:bodyPr/>
          <a:lstStyle/>
          <a:p>
            <a:fld id="{1300335D-9F13-4B80-ADC5-B0EA3E10FF6B}" type="slidenum">
              <a:rPr lang="en-US" smtClean="0"/>
              <a:t>131</a:t>
            </a:fld>
            <a:endParaRPr lang="en-US"/>
          </a:p>
        </p:txBody>
      </p:sp>
    </p:spTree>
    <p:extLst>
      <p:ext uri="{BB962C8B-B14F-4D97-AF65-F5344CB8AC3E}">
        <p14:creationId xmlns:p14="http://schemas.microsoft.com/office/powerpoint/2010/main" val="1028119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in Excel how this works</a:t>
            </a:r>
          </a:p>
          <a:p>
            <a:r>
              <a:rPr lang="en-US" dirty="0" err="1"/>
              <a:t>Visi”Calc</a:t>
            </a:r>
            <a:r>
              <a:rPr lang="en-US" dirty="0"/>
              <a:t>”</a:t>
            </a:r>
          </a:p>
        </p:txBody>
      </p:sp>
      <p:sp>
        <p:nvSpPr>
          <p:cNvPr id="4" name="Slide Number Placeholder 3"/>
          <p:cNvSpPr>
            <a:spLocks noGrp="1"/>
          </p:cNvSpPr>
          <p:nvPr>
            <p:ph type="sldNum" sz="quarter" idx="5"/>
          </p:nvPr>
        </p:nvSpPr>
        <p:spPr/>
        <p:txBody>
          <a:bodyPr/>
          <a:lstStyle/>
          <a:p>
            <a:fld id="{1300335D-9F13-4B80-ADC5-B0EA3E10FF6B}" type="slidenum">
              <a:rPr lang="en-US" smtClean="0"/>
              <a:t>8</a:t>
            </a:fld>
            <a:endParaRPr lang="en-US"/>
          </a:p>
        </p:txBody>
      </p:sp>
    </p:spTree>
    <p:extLst>
      <p:ext uri="{BB962C8B-B14F-4D97-AF65-F5344CB8AC3E}">
        <p14:creationId xmlns:p14="http://schemas.microsoft.com/office/powerpoint/2010/main" val="425327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in Excel how this works</a:t>
            </a:r>
          </a:p>
          <a:p>
            <a:r>
              <a:rPr lang="en-US" dirty="0" err="1"/>
              <a:t>Visi”Calc</a:t>
            </a:r>
            <a:r>
              <a:rPr lang="en-US" dirty="0"/>
              <a:t>”</a:t>
            </a:r>
          </a:p>
        </p:txBody>
      </p:sp>
      <p:sp>
        <p:nvSpPr>
          <p:cNvPr id="4" name="Slide Number Placeholder 3"/>
          <p:cNvSpPr>
            <a:spLocks noGrp="1"/>
          </p:cNvSpPr>
          <p:nvPr>
            <p:ph type="sldNum" sz="quarter" idx="5"/>
          </p:nvPr>
        </p:nvSpPr>
        <p:spPr/>
        <p:txBody>
          <a:bodyPr/>
          <a:lstStyle/>
          <a:p>
            <a:fld id="{1300335D-9F13-4B80-ADC5-B0EA3E10FF6B}" type="slidenum">
              <a:rPr lang="en-US" smtClean="0"/>
              <a:t>9</a:t>
            </a:fld>
            <a:endParaRPr lang="en-US"/>
          </a:p>
        </p:txBody>
      </p:sp>
    </p:spTree>
    <p:extLst>
      <p:ext uri="{BB962C8B-B14F-4D97-AF65-F5344CB8AC3E}">
        <p14:creationId xmlns:p14="http://schemas.microsoft.com/office/powerpoint/2010/main" val="382061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this works</a:t>
            </a:r>
          </a:p>
        </p:txBody>
      </p:sp>
      <p:sp>
        <p:nvSpPr>
          <p:cNvPr id="4" name="Slide Number Placeholder 3"/>
          <p:cNvSpPr>
            <a:spLocks noGrp="1"/>
          </p:cNvSpPr>
          <p:nvPr>
            <p:ph type="sldNum" sz="quarter" idx="5"/>
          </p:nvPr>
        </p:nvSpPr>
        <p:spPr/>
        <p:txBody>
          <a:bodyPr/>
          <a:lstStyle/>
          <a:p>
            <a:fld id="{1300335D-9F13-4B80-ADC5-B0EA3E10FF6B}" type="slidenum">
              <a:rPr lang="en-US" smtClean="0"/>
              <a:t>10</a:t>
            </a:fld>
            <a:endParaRPr lang="en-US"/>
          </a:p>
        </p:txBody>
      </p:sp>
    </p:spTree>
    <p:extLst>
      <p:ext uri="{BB962C8B-B14F-4D97-AF65-F5344CB8AC3E}">
        <p14:creationId xmlns:p14="http://schemas.microsoft.com/office/powerpoint/2010/main" val="3990950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12</a:t>
            </a:fld>
            <a:endParaRPr lang="en-US"/>
          </a:p>
        </p:txBody>
      </p:sp>
    </p:spTree>
    <p:extLst>
      <p:ext uri="{BB962C8B-B14F-4D97-AF65-F5344CB8AC3E}">
        <p14:creationId xmlns:p14="http://schemas.microsoft.com/office/powerpoint/2010/main" val="381468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13</a:t>
            </a:fld>
            <a:endParaRPr lang="en-US"/>
          </a:p>
        </p:txBody>
      </p:sp>
    </p:spTree>
    <p:extLst>
      <p:ext uri="{BB962C8B-B14F-4D97-AF65-F5344CB8AC3E}">
        <p14:creationId xmlns:p14="http://schemas.microsoft.com/office/powerpoint/2010/main" val="82867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14</a:t>
            </a:fld>
            <a:endParaRPr lang="en-US"/>
          </a:p>
        </p:txBody>
      </p:sp>
    </p:spTree>
    <p:extLst>
      <p:ext uri="{BB962C8B-B14F-4D97-AF65-F5344CB8AC3E}">
        <p14:creationId xmlns:p14="http://schemas.microsoft.com/office/powerpoint/2010/main" val="14735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15</a:t>
            </a:fld>
            <a:endParaRPr lang="en-US"/>
          </a:p>
        </p:txBody>
      </p:sp>
    </p:spTree>
    <p:extLst>
      <p:ext uri="{BB962C8B-B14F-4D97-AF65-F5344CB8AC3E}">
        <p14:creationId xmlns:p14="http://schemas.microsoft.com/office/powerpoint/2010/main" val="433915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 to name a few functions in the chat</a:t>
            </a:r>
          </a:p>
        </p:txBody>
      </p:sp>
      <p:sp>
        <p:nvSpPr>
          <p:cNvPr id="4" name="Slide Number Placeholder 3"/>
          <p:cNvSpPr>
            <a:spLocks noGrp="1"/>
          </p:cNvSpPr>
          <p:nvPr>
            <p:ph type="sldNum" sz="quarter" idx="5"/>
          </p:nvPr>
        </p:nvSpPr>
        <p:spPr/>
        <p:txBody>
          <a:bodyPr/>
          <a:lstStyle/>
          <a:p>
            <a:fld id="{1300335D-9F13-4B80-ADC5-B0EA3E10FF6B}" type="slidenum">
              <a:rPr lang="en-US" smtClean="0"/>
              <a:t>16</a:t>
            </a:fld>
            <a:endParaRPr lang="en-US"/>
          </a:p>
        </p:txBody>
      </p:sp>
    </p:spTree>
    <p:extLst>
      <p:ext uri="{BB962C8B-B14F-4D97-AF65-F5344CB8AC3E}">
        <p14:creationId xmlns:p14="http://schemas.microsoft.com/office/powerpoint/2010/main" val="4235403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11/4/2022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38.svg"/><Relationship Id="rId4" Type="http://schemas.openxmlformats.org/officeDocument/2006/relationships/image" Target="../media/image37.png"/></Relationships>
</file>

<file path=ppt/slides/_rels/slide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5.svg"/><Relationship Id="rId4" Type="http://schemas.openxmlformats.org/officeDocument/2006/relationships/image" Target="../media/image44.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7.svg"/><Relationship Id="rId4" Type="http://schemas.openxmlformats.org/officeDocument/2006/relationships/image" Target="../media/image46.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9.emf"/><Relationship Id="rId4" Type="http://schemas.openxmlformats.org/officeDocument/2006/relationships/image" Target="../media/image48.em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image" Target="../media/image50.emf"/></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2.jp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hyperlink" Target="https://github.com/gadenbuie/tidyexplain#mutating-joins" TargetMode="External"/><Relationship Id="rId4" Type="http://schemas.openxmlformats.org/officeDocument/2006/relationships/image" Target="../media/image53.gif"/></Relationships>
</file>

<file path=ppt/slides/_rels/slide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4.gif"/><Relationship Id="rId4" Type="http://schemas.openxmlformats.org/officeDocument/2006/relationships/hyperlink" Target="https://github.com/gadenbuie/tidyexplain#mutating-joins" TargetMode="External"/></Relationships>
</file>

<file path=ppt/slides/_rels/slide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jpe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jknecht/baseball-archive-sqlite/blob/master/lahman2016.sqlite" TargetMode="External"/><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2.sv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Mastering Excel Formulas</a:t>
            </a:r>
          </a:p>
        </p:txBody>
      </p:sp>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Text formulas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Small but mighty!</a:t>
            </a:r>
          </a:p>
        </p:txBody>
      </p:sp>
      <p:sp>
        <p:nvSpPr>
          <p:cNvPr id="4" name="TextBox 3">
            <a:extLst>
              <a:ext uri="{FF2B5EF4-FFF2-40B4-BE49-F238E27FC236}">
                <a16:creationId xmlns:a16="http://schemas.microsoft.com/office/drawing/2014/main" id="{7F64730E-FCF5-673E-B775-05DC1C2CD7EE}"/>
              </a:ext>
            </a:extLst>
          </p:cNvPr>
          <p:cNvSpPr txBox="1"/>
          <p:nvPr/>
        </p:nvSpPr>
        <p:spPr>
          <a:xfrm>
            <a:off x="100083" y="6211669"/>
            <a:ext cx="7647296" cy="646331"/>
          </a:xfrm>
          <a:prstGeom prst="rect">
            <a:avLst/>
          </a:prstGeom>
          <a:noFill/>
        </p:spPr>
        <p:txBody>
          <a:bodyPr wrap="square">
            <a:spAutoFit/>
          </a:bodyPr>
          <a:lstStyle/>
          <a:p>
            <a:r>
              <a:rPr lang="en-US" dirty="0"/>
              <a:t>https://support.microsoft.com/en-us/office/calculation-operators-and-precedence-in-excel-48be406d-4975-4d31-b2b8-7af9e0e2878a</a:t>
            </a:r>
          </a:p>
        </p:txBody>
      </p:sp>
      <p:pic>
        <p:nvPicPr>
          <p:cNvPr id="6" name="Picture 5">
            <a:extLst>
              <a:ext uri="{FF2B5EF4-FFF2-40B4-BE49-F238E27FC236}">
                <a16:creationId xmlns:a16="http://schemas.microsoft.com/office/drawing/2014/main" id="{36DD2DBE-D814-2872-5C04-7878FF20B511}"/>
              </a:ext>
            </a:extLst>
          </p:cNvPr>
          <p:cNvPicPr>
            <a:picLocks noChangeAspect="1"/>
          </p:cNvPicPr>
          <p:nvPr/>
        </p:nvPicPr>
        <p:blipFill>
          <a:blip r:embed="rId4"/>
          <a:stretch>
            <a:fillRect/>
          </a:stretch>
        </p:blipFill>
        <p:spPr>
          <a:xfrm>
            <a:off x="4363495" y="2255356"/>
            <a:ext cx="5857918" cy="2028840"/>
          </a:xfrm>
          <a:prstGeom prst="rect">
            <a:avLst/>
          </a:prstGeom>
        </p:spPr>
      </p:pic>
    </p:spTree>
    <p:extLst>
      <p:ext uri="{BB962C8B-B14F-4D97-AF65-F5344CB8AC3E}">
        <p14:creationId xmlns:p14="http://schemas.microsoft.com/office/powerpoint/2010/main" val="1886868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623614258"/>
              </p:ext>
            </p:extLst>
          </p:nvPr>
        </p:nvGraphicFramePr>
        <p:xfrm>
          <a:off x="337532" y="1353416"/>
          <a:ext cx="7282467" cy="4521409"/>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 </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 Master</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WHERE </a:t>
                      </a:r>
                      <a:r>
                        <a:rPr lang="en-US" sz="2800" b="0" i="0" u="none" strike="noStrike" dirty="0" err="1">
                          <a:solidFill>
                            <a:srgbClr val="CF3338"/>
                          </a:solidFill>
                          <a:effectLst/>
                          <a:latin typeface="Consolas" panose="020B0609020204030204" pitchFamily="49" charset="0"/>
                        </a:rPr>
                        <a:t>birthCountry</a:t>
                      </a:r>
                      <a:r>
                        <a:rPr lang="en-US" sz="2800" b="0" i="0" u="none" strike="noStrike" dirty="0">
                          <a:solidFill>
                            <a:srgbClr val="CF3338"/>
                          </a:solidFill>
                          <a:effectLst/>
                          <a:latin typeface="Consolas" panose="020B0609020204030204" pitchFamily="49" charset="0"/>
                        </a:rPr>
                        <a:t> != ‘USA’</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GROUP BY </a:t>
                      </a:r>
                      <a:r>
                        <a:rPr lang="en-US" sz="2800" b="0" i="0" u="none" strike="noStrike" dirty="0" err="1">
                          <a:solidFill>
                            <a:srgbClr val="CF3338"/>
                          </a:solidFill>
                          <a:effectLst/>
                          <a:latin typeface="Consolas" panose="020B0609020204030204" pitchFamily="49" charset="0"/>
                        </a:rPr>
                        <a:t>nameFirst</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HAVING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&gt; 1</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Consolas" panose="020B0609020204030204" pitchFamily="49" charset="0"/>
                        </a:rPr>
                        <a:t>ORDER BY COUNT(</a:t>
                      </a:r>
                      <a:r>
                        <a:rPr lang="en-US" sz="2800" b="0" i="0" u="none" strike="noStrike" dirty="0" err="1">
                          <a:solidFill>
                            <a:srgbClr val="CF3338"/>
                          </a:solidFill>
                          <a:effectLst/>
                          <a:latin typeface="Consolas" panose="020B0609020204030204" pitchFamily="49" charset="0"/>
                        </a:rPr>
                        <a:t>nameFirst</a:t>
                      </a:r>
                      <a:r>
                        <a:rPr lang="en-US" sz="2800" b="0" i="0" u="none" strike="noStrike" dirty="0">
                          <a:solidFill>
                            <a:srgbClr val="CF3338"/>
                          </a:solidFill>
                          <a:effectLst/>
                          <a:latin typeface="Consolas" panose="020B0609020204030204" pitchFamily="49" charset="0"/>
                        </a:rPr>
                        <a:t>) DESC;</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9999" y="1127081"/>
            <a:ext cx="4243571" cy="4243571"/>
          </a:xfrm>
          <a:prstGeom prst="rect">
            <a:avLst/>
          </a:prstGeom>
        </p:spPr>
      </p:pic>
    </p:spTree>
    <p:extLst>
      <p:ext uri="{BB962C8B-B14F-4D97-AF65-F5344CB8AC3E}">
        <p14:creationId xmlns:p14="http://schemas.microsoft.com/office/powerpoint/2010/main" val="3145472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3771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08113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69236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number of home runs hit by a team for each year since 1980. Include only those years where fewer than 200 home runs were hit by any team. Sort the results from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For NL teams that won the World Series that year, what was the maximum number of games won? Include only those teams that won at least 100 games for one of those years. Sort the results from high to low. </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dirty="0" err="1">
                <a:solidFill>
                  <a:srgbClr val="C00000"/>
                </a:solidFill>
                <a:latin typeface="Consolas" panose="020B0609020204030204" pitchFamily="49" charset="0"/>
              </a:rPr>
              <a:t>sql</a:t>
            </a:r>
            <a:r>
              <a:rPr lang="en-US" dirty="0">
                <a:solidFill>
                  <a:srgbClr val="C00000"/>
                </a:solidFill>
                <a:latin typeface="Consolas" panose="020B0609020204030204" pitchFamily="49" charset="0"/>
              </a:rPr>
              <a:t>-all-statements-in-one-</a:t>
            </a:r>
            <a:r>
              <a:rPr lang="en-US" dirty="0" err="1">
                <a:solidFill>
                  <a:srgbClr val="C00000"/>
                </a:solidFill>
                <a:latin typeface="Consolas" panose="020B0609020204030204" pitchFamily="49" charset="0"/>
              </a:rPr>
              <a:t>drill.sql</a:t>
            </a:r>
            <a:endParaRPr lang="en-US" sz="2400" dirty="0">
              <a:solidFill>
                <a:srgbClr val="C00000"/>
              </a:solidFill>
              <a:latin typeface="Consolas" panose="020B0609020204030204" pitchFamily="49" charset="0"/>
            </a:endParaRP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5161457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VLOOKUP()</a:t>
            </a:r>
            <a:r>
              <a:rPr lang="en-US" sz="6600" b="1" dirty="0">
                <a:solidFill>
                  <a:schemeClr val="bg1"/>
                </a:solidFill>
                <a:latin typeface="Normafixed Tryout" panose="00000409000000000000" pitchFamily="49" charset="0"/>
              </a:rPr>
              <a:t> to </a:t>
            </a:r>
            <a:r>
              <a:rPr lang="en-US" sz="6600" b="1" dirty="0">
                <a:solidFill>
                  <a:schemeClr val="bg1"/>
                </a:solidFill>
                <a:latin typeface="Consolas" panose="020B0609020204030204" pitchFamily="49" charset="0"/>
              </a:rPr>
              <a:t>JOIN</a:t>
            </a:r>
          </a:p>
        </p:txBody>
      </p:sp>
    </p:spTree>
    <p:extLst>
      <p:ext uri="{BB962C8B-B14F-4D97-AF65-F5344CB8AC3E}">
        <p14:creationId xmlns:p14="http://schemas.microsoft.com/office/powerpoint/2010/main" val="56282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6214198" cy="4154984"/>
          </a:xfrm>
          <a:prstGeom prst="rect">
            <a:avLst/>
          </a:prstGeom>
          <a:noFill/>
        </p:spPr>
        <p:txBody>
          <a:bodyPr wrap="square" rtlCol="0">
            <a:spAutoFit/>
          </a:bodyPr>
          <a:lstStyle/>
          <a:p>
            <a:r>
              <a:rPr lang="en-US" sz="4400" dirty="0">
                <a:latin typeface="Aliens &amp; cows" panose="00000500000000000000" pitchFamily="2" charset="0"/>
              </a:rPr>
              <a:t>How do we get information from more than one table at a time?</a:t>
            </a:r>
          </a:p>
          <a:p>
            <a:endParaRPr lang="en-US" sz="4400" dirty="0">
              <a:latin typeface="Aliens &amp; cows" panose="00000500000000000000" pitchFamily="2" charset="0"/>
            </a:endParaRPr>
          </a:p>
          <a:p>
            <a:r>
              <a:rPr lang="en-US" sz="4400" i="1" dirty="0">
                <a:latin typeface="Aliens &amp; cows" panose="00000500000000000000" pitchFamily="2" charset="0"/>
              </a:rPr>
              <a:t>What makes a relational database, relational?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oogle Shape;724;p91">
            <a:extLst>
              <a:ext uri="{FF2B5EF4-FFF2-40B4-BE49-F238E27FC236}">
                <a16:creationId xmlns:a16="http://schemas.microsoft.com/office/drawing/2014/main" id="{E6F6895D-0B13-48EB-8ED9-7BE5D42CEAF4}"/>
              </a:ext>
            </a:extLst>
          </p:cNvPr>
          <p:cNvPicPr preferRelativeResize="0"/>
          <p:nvPr/>
        </p:nvPicPr>
        <p:blipFill>
          <a:blip r:embed="rId3">
            <a:alphaModFix/>
          </a:blip>
          <a:stretch>
            <a:fillRect/>
          </a:stretch>
        </p:blipFill>
        <p:spPr>
          <a:xfrm>
            <a:off x="7376984" y="755293"/>
            <a:ext cx="4263513" cy="3998854"/>
          </a:xfrm>
          <a:prstGeom prst="rect">
            <a:avLst/>
          </a:prstGeom>
          <a:noFill/>
          <a:ln>
            <a:noFill/>
          </a:ln>
        </p:spPr>
      </p:pic>
      <p:sp>
        <p:nvSpPr>
          <p:cNvPr id="5" name="Google Shape;725;p91">
            <a:extLst>
              <a:ext uri="{FF2B5EF4-FFF2-40B4-BE49-F238E27FC236}">
                <a16:creationId xmlns:a16="http://schemas.microsoft.com/office/drawing/2014/main" id="{28051CB7-9AB4-40EA-BC0B-FB2891694844}"/>
              </a:ext>
            </a:extLst>
          </p:cNvPr>
          <p:cNvSpPr txBox="1"/>
          <p:nvPr/>
        </p:nvSpPr>
        <p:spPr>
          <a:xfrm>
            <a:off x="7376984" y="4754147"/>
            <a:ext cx="3512100" cy="9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707070"/>
                </a:solidFill>
                <a:latin typeface="Pragmatica" panose="020B0403040502020204"/>
              </a:rPr>
              <a:t>https://dev.to/helenanders26/sql-series-all-about-sql-joins-15ol</a:t>
            </a:r>
            <a:endParaRPr dirty="0">
              <a:solidFill>
                <a:srgbClr val="707070"/>
              </a:solidFill>
              <a:latin typeface="Pragmatica" panose="020B0403040502020204"/>
            </a:endParaRPr>
          </a:p>
        </p:txBody>
      </p:sp>
    </p:spTree>
    <p:extLst>
      <p:ext uri="{BB962C8B-B14F-4D97-AF65-F5344CB8AC3E}">
        <p14:creationId xmlns:p14="http://schemas.microsoft.com/office/powerpoint/2010/main" val="38763519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vlookup-vs-join.xlsx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0171635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552317" cy="769441"/>
          </a:xfrm>
          <a:prstGeom prst="rect">
            <a:avLst/>
          </a:prstGeom>
          <a:noFill/>
        </p:spPr>
        <p:txBody>
          <a:bodyPr wrap="square" rtlCol="0">
            <a:spAutoFit/>
          </a:bodyPr>
          <a:lstStyle/>
          <a:p>
            <a:r>
              <a:rPr lang="en-US" sz="4400" dirty="0">
                <a:latin typeface="Aliens &amp; cows" panose="00000500000000000000" pitchFamily="2" charset="0"/>
              </a:rPr>
              <a:t>FROM </a:t>
            </a:r>
            <a:r>
              <a:rPr lang="en-US" sz="4400" dirty="0">
                <a:latin typeface="Consolas" panose="020B0609020204030204" pitchFamily="49" charset="0"/>
              </a:rPr>
              <a:t>VLOOKUP() </a:t>
            </a:r>
            <a:r>
              <a:rPr lang="en-US" sz="4400" dirty="0">
                <a:latin typeface="Aliens &amp; cows" panose="00000500000000000000" pitchFamily="2" charset="0"/>
              </a:rPr>
              <a:t>Duct Tape to </a:t>
            </a:r>
            <a:r>
              <a:rPr lang="en-US" sz="4400" dirty="0">
                <a:latin typeface="Consolas" panose="020B0609020204030204" pitchFamily="49" charset="0"/>
              </a:rPr>
              <a:t>JOIN</a:t>
            </a:r>
            <a:r>
              <a:rPr lang="en-US" sz="4400" dirty="0">
                <a:latin typeface="Aliens &amp; cows" panose="00000500000000000000" pitchFamily="2" charset="0"/>
              </a:rPr>
              <a:t> Blowtorch</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758;p95">
            <a:extLst>
              <a:ext uri="{FF2B5EF4-FFF2-40B4-BE49-F238E27FC236}">
                <a16:creationId xmlns:a16="http://schemas.microsoft.com/office/drawing/2014/main" id="{4D48BE15-A2E6-4B7F-B7B7-4B2B9643E5E4}"/>
              </a:ext>
            </a:extLst>
          </p:cNvPr>
          <p:cNvPicPr preferRelativeResize="0"/>
          <p:nvPr/>
        </p:nvPicPr>
        <p:blipFill>
          <a:blip r:embed="rId3">
            <a:alphaModFix/>
          </a:blip>
          <a:stretch>
            <a:fillRect/>
          </a:stretch>
        </p:blipFill>
        <p:spPr>
          <a:xfrm>
            <a:off x="347239" y="1681990"/>
            <a:ext cx="4806421" cy="3842757"/>
          </a:xfrm>
          <a:prstGeom prst="rect">
            <a:avLst/>
          </a:prstGeom>
          <a:noFill/>
          <a:ln>
            <a:noFill/>
          </a:ln>
        </p:spPr>
      </p:pic>
      <p:pic>
        <p:nvPicPr>
          <p:cNvPr id="6" name="Google Shape;759;p95">
            <a:extLst>
              <a:ext uri="{FF2B5EF4-FFF2-40B4-BE49-F238E27FC236}">
                <a16:creationId xmlns:a16="http://schemas.microsoft.com/office/drawing/2014/main" id="{38A2C534-9DE1-4D04-B967-F8FB879D6CFF}"/>
              </a:ext>
            </a:extLst>
          </p:cNvPr>
          <p:cNvPicPr preferRelativeResize="0"/>
          <p:nvPr/>
        </p:nvPicPr>
        <p:blipFill>
          <a:blip r:embed="rId4">
            <a:alphaModFix/>
          </a:blip>
          <a:stretch>
            <a:fillRect/>
          </a:stretch>
        </p:blipFill>
        <p:spPr>
          <a:xfrm>
            <a:off x="5923005" y="1681990"/>
            <a:ext cx="5445643" cy="3842756"/>
          </a:xfrm>
          <a:prstGeom prst="rect">
            <a:avLst/>
          </a:prstGeom>
          <a:noFill/>
          <a:ln>
            <a:noFill/>
          </a:ln>
        </p:spPr>
      </p:pic>
    </p:spTree>
    <p:extLst>
      <p:ext uri="{BB962C8B-B14F-4D97-AF65-F5344CB8AC3E}">
        <p14:creationId xmlns:p14="http://schemas.microsoft.com/office/powerpoint/2010/main" val="1972986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Key-lookup</a:t>
            </a:r>
          </a:p>
        </p:txBody>
      </p:sp>
      <p:sp>
        <p:nvSpPr>
          <p:cNvPr id="3" name="TextBox 2"/>
          <p:cNvSpPr txBox="1"/>
          <p:nvPr/>
        </p:nvSpPr>
        <p:spPr>
          <a:xfrm>
            <a:off x="433738" y="1353599"/>
            <a:ext cx="516423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Primary key: </a:t>
            </a:r>
            <a:r>
              <a:rPr lang="en-US" sz="2800" dirty="0">
                <a:solidFill>
                  <a:srgbClr val="707070"/>
                </a:solidFill>
                <a:latin typeface="Pragmatica" panose="020B0403040502020204" pitchFamily="34" charset="0"/>
              </a:rPr>
              <a:t>Unique, unchanging identifier</a:t>
            </a:r>
          </a:p>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Foreign key: </a:t>
            </a:r>
            <a:r>
              <a:rPr lang="en-US" sz="2800" dirty="0">
                <a:solidFill>
                  <a:srgbClr val="707070"/>
                </a:solidFill>
                <a:latin typeface="Pragmatica" panose="020B0403040502020204" pitchFamily="34" charset="0"/>
              </a:rPr>
              <a:t>References the primary key of another table</a:t>
            </a:r>
          </a:p>
          <a:p>
            <a:pPr>
              <a:buClr>
                <a:srgbClr val="CF3338"/>
              </a:buClr>
            </a:pP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Key">
            <a:extLst>
              <a:ext uri="{FF2B5EF4-FFF2-40B4-BE49-F238E27FC236}">
                <a16:creationId xmlns:a16="http://schemas.microsoft.com/office/drawing/2014/main" id="{8EAE8F64-A468-45AE-85ED-EC918CD16F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0607" y="197526"/>
            <a:ext cx="6244153" cy="6244153"/>
          </a:xfrm>
          <a:prstGeom prst="rect">
            <a:avLst/>
          </a:prstGeom>
        </p:spPr>
      </p:pic>
    </p:spTree>
    <p:extLst>
      <p:ext uri="{BB962C8B-B14F-4D97-AF65-F5344CB8AC3E}">
        <p14:creationId xmlns:p14="http://schemas.microsoft.com/office/powerpoint/2010/main" val="29696110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Ever been asked for your ID number?</a:t>
            </a:r>
          </a:p>
        </p:txBody>
      </p:sp>
      <p:sp>
        <p:nvSpPr>
          <p:cNvPr id="3" name="TextBox 2"/>
          <p:cNvSpPr txBox="1"/>
          <p:nvPr/>
        </p:nvSpPr>
        <p:spPr>
          <a:xfrm>
            <a:off x="433738" y="1353599"/>
            <a:ext cx="5164238" cy="52322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b="1" dirty="0">
                <a:solidFill>
                  <a:srgbClr val="CF3338"/>
                </a:solidFill>
                <a:latin typeface="Pragmatica" panose="020B0403040502020204" pitchFamily="34" charset="0"/>
              </a:rPr>
              <a:t>That’s your primary key!</a:t>
            </a:r>
            <a:endParaRPr lang="en-US" sz="2800" dirty="0">
              <a:solidFill>
                <a:srgbClr val="707070"/>
              </a:solidFill>
              <a:latin typeface="Pragmatica" panose="020B04030405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raphic 4" descr="Employee badge">
            <a:extLst>
              <a:ext uri="{FF2B5EF4-FFF2-40B4-BE49-F238E27FC236}">
                <a16:creationId xmlns:a16="http://schemas.microsoft.com/office/drawing/2014/main" id="{CE2114E0-BC4D-444B-A113-30DD48DDEA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0364" y="1094918"/>
            <a:ext cx="5714688" cy="5714688"/>
          </a:xfrm>
          <a:prstGeom prst="rect">
            <a:avLst/>
          </a:prstGeom>
        </p:spPr>
      </p:pic>
    </p:spTree>
    <p:extLst>
      <p:ext uri="{BB962C8B-B14F-4D97-AF65-F5344CB8AC3E}">
        <p14:creationId xmlns:p14="http://schemas.microsoft.com/office/powerpoint/2010/main" val="15777270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One-to-one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72530B36-B7C4-4379-8828-94AD8BDE3CD6}"/>
              </a:ext>
            </a:extLst>
          </p:cNvPr>
          <p:cNvPicPr>
            <a:picLocks noChangeAspect="1"/>
          </p:cNvPicPr>
          <p:nvPr/>
        </p:nvPicPr>
        <p:blipFill>
          <a:blip r:embed="rId4"/>
          <a:stretch>
            <a:fillRect/>
          </a:stretch>
        </p:blipFill>
        <p:spPr>
          <a:xfrm>
            <a:off x="2228822" y="1633855"/>
            <a:ext cx="1186800" cy="3409667"/>
          </a:xfrm>
          <a:prstGeom prst="rect">
            <a:avLst/>
          </a:prstGeom>
        </p:spPr>
      </p:pic>
      <p:pic>
        <p:nvPicPr>
          <p:cNvPr id="9" name="Picture 8">
            <a:extLst>
              <a:ext uri="{FF2B5EF4-FFF2-40B4-BE49-F238E27FC236}">
                <a16:creationId xmlns:a16="http://schemas.microsoft.com/office/drawing/2014/main" id="{C4C9EAC8-820E-4BD0-8D20-92FF2D98C33C}"/>
              </a:ext>
            </a:extLst>
          </p:cNvPr>
          <p:cNvPicPr>
            <a:picLocks noChangeAspect="1"/>
          </p:cNvPicPr>
          <p:nvPr/>
        </p:nvPicPr>
        <p:blipFill>
          <a:blip r:embed="rId5"/>
          <a:stretch>
            <a:fillRect/>
          </a:stretch>
        </p:blipFill>
        <p:spPr>
          <a:xfrm>
            <a:off x="5634095" y="2359378"/>
            <a:ext cx="5643751" cy="3255267"/>
          </a:xfrm>
          <a:prstGeom prst="rect">
            <a:avLst/>
          </a:prstGeom>
        </p:spPr>
      </p:pic>
      <p:cxnSp>
        <p:nvCxnSpPr>
          <p:cNvPr id="13" name="Straight Connector 12">
            <a:extLst>
              <a:ext uri="{FF2B5EF4-FFF2-40B4-BE49-F238E27FC236}">
                <a16:creationId xmlns:a16="http://schemas.microsoft.com/office/drawing/2014/main" id="{72C4CCE4-822C-4460-893B-F6532DB644E9}"/>
              </a:ext>
            </a:extLst>
          </p:cNvPr>
          <p:cNvCxnSpPr>
            <a:cxnSpLocks/>
          </p:cNvCxnSpPr>
          <p:nvPr/>
        </p:nvCxnSpPr>
        <p:spPr>
          <a:xfrm>
            <a:off x="2822222" y="1952978"/>
            <a:ext cx="3036712" cy="812800"/>
          </a:xfrm>
          <a:prstGeom prst="line">
            <a:avLst/>
          </a:prstGeom>
          <a:ln w="38100">
            <a:solidFill>
              <a:srgbClr val="CF333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27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68377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One-to-many relationship</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2" name="Picture 1">
            <a:extLst>
              <a:ext uri="{FF2B5EF4-FFF2-40B4-BE49-F238E27FC236}">
                <a16:creationId xmlns:a16="http://schemas.microsoft.com/office/drawing/2014/main" id="{2D20338C-EAD6-4636-8E38-54EBD641D0BC}"/>
              </a:ext>
            </a:extLst>
          </p:cNvPr>
          <p:cNvPicPr>
            <a:picLocks noChangeAspect="1"/>
          </p:cNvPicPr>
          <p:nvPr/>
        </p:nvPicPr>
        <p:blipFill>
          <a:blip r:embed="rId4"/>
          <a:stretch>
            <a:fillRect/>
          </a:stretch>
        </p:blipFill>
        <p:spPr>
          <a:xfrm>
            <a:off x="8495815" y="4151989"/>
            <a:ext cx="1928550" cy="1556867"/>
          </a:xfrm>
          <a:prstGeom prst="rect">
            <a:avLst/>
          </a:prstGeom>
        </p:spPr>
      </p:pic>
      <p:pic>
        <p:nvPicPr>
          <p:cNvPr id="3" name="Picture 2">
            <a:extLst>
              <a:ext uri="{FF2B5EF4-FFF2-40B4-BE49-F238E27FC236}">
                <a16:creationId xmlns:a16="http://schemas.microsoft.com/office/drawing/2014/main" id="{22A93F87-0F77-4F09-92F8-AED0AA65E2C9}"/>
              </a:ext>
            </a:extLst>
          </p:cNvPr>
          <p:cNvPicPr>
            <a:picLocks noChangeAspect="1"/>
          </p:cNvPicPr>
          <p:nvPr/>
        </p:nvPicPr>
        <p:blipFill>
          <a:blip r:embed="rId5"/>
          <a:stretch>
            <a:fillRect/>
          </a:stretch>
        </p:blipFill>
        <p:spPr>
          <a:xfrm>
            <a:off x="1054933" y="1576052"/>
            <a:ext cx="5643751" cy="3255267"/>
          </a:xfrm>
          <a:prstGeom prst="rect">
            <a:avLst/>
          </a:prstGeom>
        </p:spPr>
      </p:pic>
      <p:cxnSp>
        <p:nvCxnSpPr>
          <p:cNvPr id="7" name="Straight Arrow Connector 6">
            <a:extLst>
              <a:ext uri="{FF2B5EF4-FFF2-40B4-BE49-F238E27FC236}">
                <a16:creationId xmlns:a16="http://schemas.microsoft.com/office/drawing/2014/main" id="{98852686-4305-4023-A0D6-B7B7BC7ABA77}"/>
              </a:ext>
            </a:extLst>
          </p:cNvPr>
          <p:cNvCxnSpPr>
            <a:cxnSpLocks/>
          </p:cNvCxnSpPr>
          <p:nvPr/>
        </p:nvCxnSpPr>
        <p:spPr>
          <a:xfrm>
            <a:off x="6254044" y="1907822"/>
            <a:ext cx="2709334" cy="3093156"/>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A9420F-D074-4D09-9072-99C7538FAE45}"/>
              </a:ext>
            </a:extLst>
          </p:cNvPr>
          <p:cNvCxnSpPr>
            <a:cxnSpLocks/>
          </p:cNvCxnSpPr>
          <p:nvPr/>
        </p:nvCxnSpPr>
        <p:spPr>
          <a:xfrm>
            <a:off x="6254044" y="2799644"/>
            <a:ext cx="2709334" cy="2201334"/>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A491F3-2E97-4282-89DF-FE663EC54A18}"/>
              </a:ext>
            </a:extLst>
          </p:cNvPr>
          <p:cNvCxnSpPr>
            <a:cxnSpLocks/>
          </p:cNvCxnSpPr>
          <p:nvPr/>
        </p:nvCxnSpPr>
        <p:spPr>
          <a:xfrm>
            <a:off x="6254044" y="4151989"/>
            <a:ext cx="2709334" cy="848989"/>
          </a:xfrm>
          <a:prstGeom prst="straightConnector1">
            <a:avLst/>
          </a:prstGeom>
          <a:ln w="28575">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163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Introducing Schemas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810;p102">
            <a:extLst>
              <a:ext uri="{FF2B5EF4-FFF2-40B4-BE49-F238E27FC236}">
                <a16:creationId xmlns:a16="http://schemas.microsoft.com/office/drawing/2014/main" id="{FA05D20D-060F-489E-893E-03982995096A}"/>
              </a:ext>
            </a:extLst>
          </p:cNvPr>
          <p:cNvPicPr preferRelativeResize="0"/>
          <p:nvPr/>
        </p:nvPicPr>
        <p:blipFill>
          <a:blip r:embed="rId4">
            <a:alphaModFix/>
          </a:blip>
          <a:stretch>
            <a:fillRect/>
          </a:stretch>
        </p:blipFill>
        <p:spPr>
          <a:xfrm>
            <a:off x="1665167" y="1495428"/>
            <a:ext cx="7016976" cy="3875225"/>
          </a:xfrm>
          <a:prstGeom prst="rect">
            <a:avLst/>
          </a:prstGeom>
          <a:noFill/>
          <a:ln>
            <a:noFill/>
          </a:ln>
        </p:spPr>
      </p:pic>
    </p:spTree>
    <p:extLst>
      <p:ext uri="{BB962C8B-B14F-4D97-AF65-F5344CB8AC3E}">
        <p14:creationId xmlns:p14="http://schemas.microsoft.com/office/powerpoint/2010/main" val="9813490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415772"/>
          </a:xfrm>
          <a:prstGeom prst="rect">
            <a:avLst/>
          </a:prstGeom>
          <a:noFill/>
        </p:spPr>
        <p:txBody>
          <a:bodyPr wrap="square" rtlCol="0">
            <a:spAutoFit/>
          </a:bodyPr>
          <a:lstStyle/>
          <a:p>
            <a:r>
              <a:rPr lang="en-US" sz="5400" dirty="0">
                <a:latin typeface="Consolas" panose="020B0609020204030204" pitchFamily="49" charset="0"/>
              </a:rPr>
              <a:t>INNER JOIN</a:t>
            </a:r>
          </a:p>
          <a:p>
            <a:r>
              <a:rPr lang="en-US" sz="3200" dirty="0">
                <a:latin typeface="Pragmatica" panose="020B0403040502020204"/>
              </a:rPr>
              <a:t>Returns records with matching values in both Table A and Table B</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697794" y="2370211"/>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14767" y="1641985"/>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231924" y="1641985"/>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557901" y="3373410"/>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840750" y="3390995"/>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33237858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an </a:t>
            </a:r>
            <a:r>
              <a:rPr lang="en-US" sz="5400" dirty="0">
                <a:latin typeface="Consolas" panose="020B0609020204030204" pitchFamily="49" charset="0"/>
              </a:rPr>
              <a:t>INNER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C0FF91C-D9E9-41A6-9150-B50F432C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011" y="1214117"/>
            <a:ext cx="4955517" cy="4955517"/>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5"/>
              </a:rPr>
              <a:t>https://github.com/gadenbuie/tidyexplain#mutating-joins</a:t>
            </a:r>
            <a:r>
              <a:rPr lang="en-US" dirty="0">
                <a:latin typeface="Pragmatica" panose="020B0403040502020204"/>
              </a:rPr>
              <a:t>  </a:t>
            </a:r>
          </a:p>
        </p:txBody>
      </p:sp>
    </p:spTree>
    <p:extLst>
      <p:ext uri="{BB962C8B-B14F-4D97-AF65-F5344CB8AC3E}">
        <p14:creationId xmlns:p14="http://schemas.microsoft.com/office/powerpoint/2010/main" val="3703050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inner-join-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6202107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908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090851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945491"/>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For the </a:t>
            </a:r>
            <a:r>
              <a:rPr lang="en-US" sz="2800" dirty="0">
                <a:solidFill>
                  <a:srgbClr val="CF3338"/>
                </a:solidFill>
                <a:latin typeface="Consolas" panose="020B0609020204030204" pitchFamily="49" charset="0"/>
              </a:rPr>
              <a:t>Master</a:t>
            </a:r>
            <a:r>
              <a:rPr lang="en-US" sz="2800" dirty="0">
                <a:solidFill>
                  <a:srgbClr val="CF3338"/>
                </a:solidFill>
                <a:latin typeface="Pragmatica" panose="020B0403040502020204" pitchFamily="34" charset="0"/>
              </a:rPr>
              <a:t> and </a:t>
            </a:r>
            <a:r>
              <a:rPr lang="en-US" sz="2800" dirty="0" err="1">
                <a:solidFill>
                  <a:srgbClr val="CF3338"/>
                </a:solidFill>
                <a:latin typeface="Consolas" panose="020B0609020204030204" pitchFamily="49" charset="0"/>
              </a:rPr>
              <a:t>HallOfFame</a:t>
            </a:r>
            <a:r>
              <a:rPr lang="en-US" sz="2800" dirty="0">
                <a:solidFill>
                  <a:srgbClr val="CF3338"/>
                </a:solidFill>
                <a:latin typeface="Pragmatica" panose="020B0403040502020204" pitchFamily="34" charset="0"/>
              </a:rPr>
              <a:t> tables: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a list of unique first and last names for all individuals in </a:t>
            </a:r>
            <a:r>
              <a:rPr lang="en-US" sz="2400" dirty="0" err="1">
                <a:solidFill>
                  <a:srgbClr val="C00000"/>
                </a:solidFill>
                <a:latin typeface="Consolas" panose="020B0609020204030204" pitchFamily="49" charset="0"/>
              </a:rPr>
              <a:t>HallOfFame</a:t>
            </a:r>
            <a:r>
              <a:rPr lang="en-US" sz="2400" dirty="0">
                <a:solidFill>
                  <a:srgbClr val="C00000"/>
                </a:solidFill>
                <a:latin typeface="Consolas" panose="020B0609020204030204" pitchFamily="49" charset="0"/>
              </a:rPr>
              <a:t>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first and last names along with the year, votes needed and votes received for all successful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inductees</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birth year of the oldest individual inducted for each year of </a:t>
            </a:r>
            <a:r>
              <a:rPr lang="en-US" sz="2400" dirty="0" err="1">
                <a:solidFill>
                  <a:srgbClr val="C00000"/>
                </a:solidFill>
                <a:latin typeface="Pragmatica" panose="020B0403040502020204"/>
              </a:rPr>
              <a:t>HoF</a:t>
            </a:r>
            <a:r>
              <a:rPr lang="en-US" sz="2400" dirty="0">
                <a:solidFill>
                  <a:srgbClr val="C00000"/>
                </a:solidFill>
                <a:latin typeface="Pragmatica" panose="020B0403040502020204"/>
              </a:rPr>
              <a:t> inductions. How “old” was each player at induction?</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inner-join-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771924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908215"/>
          </a:xfrm>
          <a:prstGeom prst="rect">
            <a:avLst/>
          </a:prstGeom>
          <a:noFill/>
        </p:spPr>
        <p:txBody>
          <a:bodyPr wrap="square" rtlCol="0">
            <a:spAutoFit/>
          </a:bodyPr>
          <a:lstStyle/>
          <a:p>
            <a:r>
              <a:rPr lang="en-US" sz="5400" dirty="0">
                <a:latin typeface="Consolas" panose="020B0609020204030204" pitchFamily="49" charset="0"/>
              </a:rPr>
              <a:t>LEFT OUTER JOIN</a:t>
            </a:r>
          </a:p>
          <a:p>
            <a:r>
              <a:rPr lang="en-US" sz="3200" dirty="0">
                <a:latin typeface="Pragmatica" panose="020B0403040502020204"/>
              </a:rPr>
              <a:t>Returns all records from Table A and matching records from Table B. </a:t>
            </a:r>
            <a:r>
              <a:rPr lang="en-US" sz="3200" dirty="0">
                <a:latin typeface="Consolas" panose="020B0609020204030204" pitchFamily="49" charset="0"/>
              </a:rPr>
              <a:t>NULL</a:t>
            </a:r>
            <a:r>
              <a:rPr lang="en-US" sz="3200" dirty="0">
                <a:latin typeface="Pragmatica" panose="020B0403040502020204"/>
              </a:rPr>
              <a:t> if no match. </a:t>
            </a:r>
            <a:endParaRPr lang="en-US" sz="4400" dirty="0">
              <a:latin typeface="Pragmatica" panose="020B0403040502020204"/>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19" name="Freeform: Shape 18">
            <a:extLst>
              <a:ext uri="{FF2B5EF4-FFF2-40B4-BE49-F238E27FC236}">
                <a16:creationId xmlns:a16="http://schemas.microsoft.com/office/drawing/2014/main" id="{22860E8B-2615-49FF-BC37-45BF16CEE33D}"/>
              </a:ext>
            </a:extLst>
          </p:cNvPr>
          <p:cNvSpPr/>
          <p:nvPr/>
        </p:nvSpPr>
        <p:spPr>
          <a:xfrm>
            <a:off x="5771935" y="2749829"/>
            <a:ext cx="1233949" cy="3007397"/>
          </a:xfrm>
          <a:custGeom>
            <a:avLst/>
            <a:gdLst>
              <a:gd name="connsiteX0" fmla="*/ 616974 w 1233949"/>
              <a:gd name="connsiteY0" fmla="*/ 0 h 3007397"/>
              <a:gd name="connsiteX1" fmla="*/ 697344 w 1233949"/>
              <a:gd name="connsiteY1" fmla="*/ 83989 h 3007397"/>
              <a:gd name="connsiteX2" fmla="*/ 1233949 w 1233949"/>
              <a:gd name="connsiteY2" fmla="*/ 1503699 h 3007397"/>
              <a:gd name="connsiteX3" fmla="*/ 697344 w 1233949"/>
              <a:gd name="connsiteY3" fmla="*/ 2923409 h 3007397"/>
              <a:gd name="connsiteX4" fmla="*/ 616975 w 1233949"/>
              <a:gd name="connsiteY4" fmla="*/ 3007397 h 3007397"/>
              <a:gd name="connsiteX5" fmla="*/ 536605 w 1233949"/>
              <a:gd name="connsiteY5" fmla="*/ 2923408 h 3007397"/>
              <a:gd name="connsiteX6" fmla="*/ 0 w 1233949"/>
              <a:gd name="connsiteY6" fmla="*/ 1503698 h 3007397"/>
              <a:gd name="connsiteX7" fmla="*/ 536605 w 1233949"/>
              <a:gd name="connsiteY7" fmla="*/ 83988 h 3007397"/>
              <a:gd name="connsiteX8" fmla="*/ 616974 w 1233949"/>
              <a:gd name="connsiteY8" fmla="*/ 0 h 300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949" h="3007397">
                <a:moveTo>
                  <a:pt x="616974" y="0"/>
                </a:moveTo>
                <a:lnTo>
                  <a:pt x="697344" y="83989"/>
                </a:lnTo>
                <a:cubicBezTo>
                  <a:pt x="1032572" y="469797"/>
                  <a:pt x="1233949" y="964412"/>
                  <a:pt x="1233949" y="1503699"/>
                </a:cubicBezTo>
                <a:cubicBezTo>
                  <a:pt x="1233949" y="2042987"/>
                  <a:pt x="1032572" y="2537602"/>
                  <a:pt x="697344" y="2923409"/>
                </a:cubicBezTo>
                <a:lnTo>
                  <a:pt x="616975" y="3007397"/>
                </a:lnTo>
                <a:lnTo>
                  <a:pt x="536605" y="2923408"/>
                </a:lnTo>
                <a:cubicBezTo>
                  <a:pt x="201377" y="2537601"/>
                  <a:pt x="0" y="2042986"/>
                  <a:pt x="0" y="1503698"/>
                </a:cubicBezTo>
                <a:cubicBezTo>
                  <a:pt x="0" y="964411"/>
                  <a:pt x="201377" y="469796"/>
                  <a:pt x="536605" y="83988"/>
                </a:cubicBezTo>
                <a:lnTo>
                  <a:pt x="616974"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182AB4-4B80-43FA-A67E-55A9707F9A8C}"/>
              </a:ext>
            </a:extLst>
          </p:cNvPr>
          <p:cNvSpPr/>
          <p:nvPr/>
        </p:nvSpPr>
        <p:spPr>
          <a:xfrm>
            <a:off x="6388908" y="2021603"/>
            <a:ext cx="4082846" cy="4463846"/>
          </a:xfrm>
          <a:custGeom>
            <a:avLst/>
            <a:gdLst>
              <a:gd name="connsiteX0" fmla="*/ 1732936 w 4082846"/>
              <a:gd name="connsiteY0" fmla="*/ 0 h 4463846"/>
              <a:gd name="connsiteX1" fmla="*/ 4082846 w 4082846"/>
              <a:gd name="connsiteY1" fmla="*/ 2231923 h 4463846"/>
              <a:gd name="connsiteX2" fmla="*/ 1732936 w 4082846"/>
              <a:gd name="connsiteY2" fmla="*/ 4463846 h 4463846"/>
              <a:gd name="connsiteX3" fmla="*/ 71299 w 4082846"/>
              <a:gd name="connsiteY3" fmla="*/ 3810131 h 4463846"/>
              <a:gd name="connsiteX4" fmla="*/ 1 w 4082846"/>
              <a:gd name="connsiteY4" fmla="*/ 3735622 h 4463846"/>
              <a:gd name="connsiteX5" fmla="*/ 80370 w 4082846"/>
              <a:gd name="connsiteY5" fmla="*/ 3651634 h 4463846"/>
              <a:gd name="connsiteX6" fmla="*/ 616975 w 4082846"/>
              <a:gd name="connsiteY6" fmla="*/ 2231924 h 4463846"/>
              <a:gd name="connsiteX7" fmla="*/ 80370 w 4082846"/>
              <a:gd name="connsiteY7" fmla="*/ 812214 h 4463846"/>
              <a:gd name="connsiteX8" fmla="*/ 0 w 4082846"/>
              <a:gd name="connsiteY8" fmla="*/ 728225 h 4463846"/>
              <a:gd name="connsiteX9" fmla="*/ 71299 w 4082846"/>
              <a:gd name="connsiteY9" fmla="*/ 653715 h 4463846"/>
              <a:gd name="connsiteX10" fmla="*/ 1732936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1732936" y="0"/>
                </a:moveTo>
                <a:cubicBezTo>
                  <a:pt x="3030755" y="0"/>
                  <a:pt x="4082846" y="999266"/>
                  <a:pt x="4082846" y="2231923"/>
                </a:cubicBezTo>
                <a:cubicBezTo>
                  <a:pt x="4082846" y="3464580"/>
                  <a:pt x="3030755" y="4463846"/>
                  <a:pt x="1732936" y="4463846"/>
                </a:cubicBezTo>
                <a:cubicBezTo>
                  <a:pt x="1084027" y="4463846"/>
                  <a:pt x="496549" y="4214030"/>
                  <a:pt x="71299" y="3810131"/>
                </a:cubicBezTo>
                <a:lnTo>
                  <a:pt x="1" y="3735622"/>
                </a:lnTo>
                <a:lnTo>
                  <a:pt x="80370" y="3651634"/>
                </a:lnTo>
                <a:cubicBezTo>
                  <a:pt x="415598" y="3265827"/>
                  <a:pt x="616975" y="2771212"/>
                  <a:pt x="616975" y="2231924"/>
                </a:cubicBezTo>
                <a:cubicBezTo>
                  <a:pt x="616975" y="1692637"/>
                  <a:pt x="415598" y="1198022"/>
                  <a:pt x="80370" y="812214"/>
                </a:cubicBezTo>
                <a:lnTo>
                  <a:pt x="0" y="728225"/>
                </a:lnTo>
                <a:lnTo>
                  <a:pt x="71299" y="653715"/>
                </a:lnTo>
                <a:cubicBezTo>
                  <a:pt x="496549" y="249817"/>
                  <a:pt x="1084027" y="0"/>
                  <a:pt x="1732936"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B709293-A6ED-42AC-93FE-4B497A045105}"/>
              </a:ext>
            </a:extLst>
          </p:cNvPr>
          <p:cNvSpPr/>
          <p:nvPr/>
        </p:nvSpPr>
        <p:spPr>
          <a:xfrm>
            <a:off x="2306065" y="2021603"/>
            <a:ext cx="4082846" cy="4463846"/>
          </a:xfrm>
          <a:custGeom>
            <a:avLst/>
            <a:gdLst>
              <a:gd name="connsiteX0" fmla="*/ 2349910 w 4082846"/>
              <a:gd name="connsiteY0" fmla="*/ 0 h 4463846"/>
              <a:gd name="connsiteX1" fmla="*/ 4011547 w 4082846"/>
              <a:gd name="connsiteY1" fmla="*/ 653715 h 4463846"/>
              <a:gd name="connsiteX2" fmla="*/ 4082845 w 4082846"/>
              <a:gd name="connsiteY2" fmla="*/ 728224 h 4463846"/>
              <a:gd name="connsiteX3" fmla="*/ 4002476 w 4082846"/>
              <a:gd name="connsiteY3" fmla="*/ 812212 h 4463846"/>
              <a:gd name="connsiteX4" fmla="*/ 3465871 w 4082846"/>
              <a:gd name="connsiteY4" fmla="*/ 2231922 h 4463846"/>
              <a:gd name="connsiteX5" fmla="*/ 4002476 w 4082846"/>
              <a:gd name="connsiteY5" fmla="*/ 3651632 h 4463846"/>
              <a:gd name="connsiteX6" fmla="*/ 4082846 w 4082846"/>
              <a:gd name="connsiteY6" fmla="*/ 3735621 h 4463846"/>
              <a:gd name="connsiteX7" fmla="*/ 4011547 w 4082846"/>
              <a:gd name="connsiteY7" fmla="*/ 3810131 h 4463846"/>
              <a:gd name="connsiteX8" fmla="*/ 2349910 w 4082846"/>
              <a:gd name="connsiteY8" fmla="*/ 4463846 h 4463846"/>
              <a:gd name="connsiteX9" fmla="*/ 0 w 4082846"/>
              <a:gd name="connsiteY9" fmla="*/ 2231923 h 4463846"/>
              <a:gd name="connsiteX10" fmla="*/ 2349910 w 4082846"/>
              <a:gd name="connsiteY10" fmla="*/ 0 h 44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2846" h="4463846">
                <a:moveTo>
                  <a:pt x="2349910" y="0"/>
                </a:moveTo>
                <a:cubicBezTo>
                  <a:pt x="2998819" y="0"/>
                  <a:pt x="3586297" y="249817"/>
                  <a:pt x="4011547" y="653715"/>
                </a:cubicBezTo>
                <a:lnTo>
                  <a:pt x="4082845" y="728224"/>
                </a:lnTo>
                <a:lnTo>
                  <a:pt x="4002476" y="812212"/>
                </a:lnTo>
                <a:cubicBezTo>
                  <a:pt x="3667248" y="1198020"/>
                  <a:pt x="3465871" y="1692635"/>
                  <a:pt x="3465871" y="2231922"/>
                </a:cubicBezTo>
                <a:cubicBezTo>
                  <a:pt x="3465871" y="2771210"/>
                  <a:pt x="3667248" y="3265825"/>
                  <a:pt x="4002476" y="3651632"/>
                </a:cubicBezTo>
                <a:lnTo>
                  <a:pt x="4082846" y="3735621"/>
                </a:lnTo>
                <a:lnTo>
                  <a:pt x="4011547" y="3810131"/>
                </a:lnTo>
                <a:cubicBezTo>
                  <a:pt x="3586297" y="4214030"/>
                  <a:pt x="2998819" y="4463846"/>
                  <a:pt x="2349910" y="4463846"/>
                </a:cubicBezTo>
                <a:cubicBezTo>
                  <a:pt x="1052091" y="4463846"/>
                  <a:pt x="0" y="3464580"/>
                  <a:pt x="0" y="2231923"/>
                </a:cubicBezTo>
                <a:cubicBezTo>
                  <a:pt x="0" y="999266"/>
                  <a:pt x="1052091" y="0"/>
                  <a:pt x="2349910" y="0"/>
                </a:cubicBez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B0AABF6-0D10-4242-A32D-A4EF2F35336F}"/>
              </a:ext>
            </a:extLst>
          </p:cNvPr>
          <p:cNvSpPr txBox="1"/>
          <p:nvPr/>
        </p:nvSpPr>
        <p:spPr>
          <a:xfrm>
            <a:off x="2632042" y="3753028"/>
            <a:ext cx="2196944" cy="584775"/>
          </a:xfrm>
          <a:prstGeom prst="rect">
            <a:avLst/>
          </a:prstGeom>
          <a:noFill/>
        </p:spPr>
        <p:txBody>
          <a:bodyPr wrap="square" rtlCol="0">
            <a:spAutoFit/>
          </a:bodyPr>
          <a:lstStyle/>
          <a:p>
            <a:r>
              <a:rPr lang="en-US" sz="3200" b="1" dirty="0">
                <a:latin typeface="Consolas" panose="020B0609020204030204" pitchFamily="49" charset="0"/>
              </a:rPr>
              <a:t>TABLE A</a:t>
            </a:r>
          </a:p>
        </p:txBody>
      </p:sp>
      <p:sp>
        <p:nvSpPr>
          <p:cNvPr id="21" name="TextBox 20">
            <a:extLst>
              <a:ext uri="{FF2B5EF4-FFF2-40B4-BE49-F238E27FC236}">
                <a16:creationId xmlns:a16="http://schemas.microsoft.com/office/drawing/2014/main" id="{2B7E9AAC-6A84-4AD5-AD6F-CB35A95901D2}"/>
              </a:ext>
            </a:extLst>
          </p:cNvPr>
          <p:cNvSpPr txBox="1"/>
          <p:nvPr/>
        </p:nvSpPr>
        <p:spPr>
          <a:xfrm>
            <a:off x="7914891" y="3770613"/>
            <a:ext cx="2196944" cy="584775"/>
          </a:xfrm>
          <a:prstGeom prst="rect">
            <a:avLst/>
          </a:prstGeom>
          <a:noFill/>
        </p:spPr>
        <p:txBody>
          <a:bodyPr wrap="square" rtlCol="0">
            <a:spAutoFit/>
          </a:bodyPr>
          <a:lstStyle/>
          <a:p>
            <a:r>
              <a:rPr lang="en-US" sz="3200" b="1" dirty="0">
                <a:latin typeface="Consolas" panose="020B0609020204030204" pitchFamily="49" charset="0"/>
              </a:rPr>
              <a:t>TABLE B</a:t>
            </a:r>
          </a:p>
        </p:txBody>
      </p:sp>
    </p:spTree>
    <p:extLst>
      <p:ext uri="{BB962C8B-B14F-4D97-AF65-F5344CB8AC3E}">
        <p14:creationId xmlns:p14="http://schemas.microsoft.com/office/powerpoint/2010/main" val="425579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Visualizing a </a:t>
            </a:r>
            <a:r>
              <a:rPr lang="en-US" sz="5400" dirty="0">
                <a:latin typeface="Consolas" panose="020B0609020204030204" pitchFamily="49" charset="0"/>
              </a:rPr>
              <a:t>LEFT OUTER JOIN</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4" name="TextBox 3">
            <a:extLst>
              <a:ext uri="{FF2B5EF4-FFF2-40B4-BE49-F238E27FC236}">
                <a16:creationId xmlns:a16="http://schemas.microsoft.com/office/drawing/2014/main" id="{6B91CB8A-C7EE-41CA-A04A-272C93E55D91}"/>
              </a:ext>
            </a:extLst>
          </p:cNvPr>
          <p:cNvSpPr txBox="1"/>
          <p:nvPr/>
        </p:nvSpPr>
        <p:spPr>
          <a:xfrm>
            <a:off x="121098" y="6347034"/>
            <a:ext cx="5974902" cy="369332"/>
          </a:xfrm>
          <a:prstGeom prst="rect">
            <a:avLst/>
          </a:prstGeom>
          <a:noFill/>
        </p:spPr>
        <p:txBody>
          <a:bodyPr wrap="square" rtlCol="0">
            <a:spAutoFit/>
          </a:bodyPr>
          <a:lstStyle/>
          <a:p>
            <a:r>
              <a:rPr lang="en-US" dirty="0">
                <a:latin typeface="Pragmatica" panose="020B0403040502020204"/>
                <a:hlinkClick r:id="rId4"/>
              </a:rPr>
              <a:t>https://github.com/gadenbuie/tidyexplain#mutating-joins</a:t>
            </a:r>
            <a:r>
              <a:rPr lang="en-US" dirty="0">
                <a:latin typeface="Pragmatica" panose="020B0403040502020204"/>
              </a:rPr>
              <a:t>  </a:t>
            </a:r>
          </a:p>
        </p:txBody>
      </p:sp>
      <p:pic>
        <p:nvPicPr>
          <p:cNvPr id="5" name="Picture 4" descr="A screenshot of a cell phone&#10;&#10;Description automatically generated">
            <a:extLst>
              <a:ext uri="{FF2B5EF4-FFF2-40B4-BE49-F238E27FC236}">
                <a16:creationId xmlns:a16="http://schemas.microsoft.com/office/drawing/2014/main" id="{29C8F932-D99D-4940-9B24-CD5EC6277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3986" y="1234941"/>
            <a:ext cx="4913870" cy="4913870"/>
          </a:xfrm>
          <a:prstGeom prst="rect">
            <a:avLst/>
          </a:prstGeom>
        </p:spPr>
      </p:pic>
    </p:spTree>
    <p:extLst>
      <p:ext uri="{BB962C8B-B14F-4D97-AF65-F5344CB8AC3E}">
        <p14:creationId xmlns:p14="http://schemas.microsoft.com/office/powerpoint/2010/main" val="26728312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left-outer-join-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772115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 is a function?</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68322" y="5953729"/>
            <a:ext cx="10194878" cy="523220"/>
          </a:xfrm>
          <a:prstGeom prst="rect">
            <a:avLst/>
          </a:prstGeom>
          <a:noFill/>
        </p:spPr>
        <p:txBody>
          <a:bodyPr wrap="square">
            <a:spAutoFit/>
          </a:bodyPr>
          <a:lstStyle/>
          <a:p>
            <a:r>
              <a:rPr lang="en-US" sz="1400" dirty="0"/>
              <a:t>https://support.microsoft.com/en-us/office/using-functions-and-nested-functions-in-excel-formulas-3f4cf298-ded7-4f91-bc80-607533b65f02#:~:text=Functions%20are%20predefined%20formulas%20that,Excel%20function%20syntax</a:t>
            </a:r>
          </a:p>
        </p:txBody>
      </p:sp>
      <p:pic>
        <p:nvPicPr>
          <p:cNvPr id="4" name="Picture 3">
            <a:extLst>
              <a:ext uri="{FF2B5EF4-FFF2-40B4-BE49-F238E27FC236}">
                <a16:creationId xmlns:a16="http://schemas.microsoft.com/office/drawing/2014/main" id="{1243059E-AFF1-FB20-C82F-2A811C939DD1}"/>
              </a:ext>
            </a:extLst>
          </p:cNvPr>
          <p:cNvPicPr>
            <a:picLocks noChangeAspect="1"/>
          </p:cNvPicPr>
          <p:nvPr/>
        </p:nvPicPr>
        <p:blipFill>
          <a:blip r:embed="rId4"/>
          <a:stretch>
            <a:fillRect/>
          </a:stretch>
        </p:blipFill>
        <p:spPr>
          <a:xfrm>
            <a:off x="1093002" y="1568667"/>
            <a:ext cx="9123379" cy="2739476"/>
          </a:xfrm>
          <a:prstGeom prst="rect">
            <a:avLst/>
          </a:prstGeom>
        </p:spPr>
      </p:pic>
    </p:spTree>
    <p:extLst>
      <p:ext uri="{BB962C8B-B14F-4D97-AF65-F5344CB8AC3E}">
        <p14:creationId xmlns:p14="http://schemas.microsoft.com/office/powerpoint/2010/main" val="2396727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493263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189020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5995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left-outer-join-</a:t>
            </a:r>
            <a:r>
              <a:rPr lang="en-US" sz="2400" dirty="0" err="1">
                <a:solidFill>
                  <a:srgbClr val="C00000"/>
                </a:solidFill>
                <a:latin typeface="Consolas" panose="020B0609020204030204" pitchFamily="49" charset="0"/>
              </a:rPr>
              <a:t>drills.sql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3560066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“That’s hard in Excel!” to “That’s easy in SQL!”</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5272130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hard-in-excel-easy-in-sql.xlsx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2489396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1446550"/>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hard-in-excel-easy-in-</a:t>
            </a:r>
            <a:r>
              <a:rPr lang="en-US" sz="4400" dirty="0" err="1">
                <a:solidFill>
                  <a:srgbClr val="707070"/>
                </a:solidFill>
                <a:latin typeface="Consolas" panose="020B0609020204030204" pitchFamily="49" charset="0"/>
              </a:rPr>
              <a:t>sql.sql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8313402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CASE</a:t>
            </a:r>
            <a:r>
              <a:rPr lang="en-US" sz="5400" dirty="0">
                <a:latin typeface="Aliens &amp; cows" panose="00000500000000000000" pitchFamily="2" charset="0"/>
              </a:rPr>
              <a:t> expressions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3200" b="1" dirty="0">
                <a:solidFill>
                  <a:srgbClr val="FFFFFF"/>
                </a:solidFill>
                <a:latin typeface="Consolas"/>
                <a:ea typeface="Consolas"/>
                <a:cs typeface="Consolas"/>
                <a:sym typeface="Consolas"/>
              </a:rPr>
              <a:t>CASE</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a:t>
            </a:r>
          </a:p>
          <a:p>
            <a:pPr marL="457200" lvl="0">
              <a:lnSpc>
                <a:spcPct val="115000"/>
              </a:lnSpc>
              <a:buClr>
                <a:schemeClr val="dk2"/>
              </a:buClr>
              <a:buSzPts val="1100"/>
            </a:pPr>
            <a:r>
              <a:rPr lang="en-US" sz="3200" b="1" dirty="0">
                <a:solidFill>
                  <a:srgbClr val="FFFFFF"/>
                </a:solidFill>
                <a:latin typeface="Consolas"/>
                <a:ea typeface="Consolas"/>
                <a:cs typeface="Consolas"/>
                <a:sym typeface="Consolas"/>
              </a:rPr>
              <a:t>WHEN condition THEN result-expression ...</a:t>
            </a:r>
          </a:p>
          <a:p>
            <a:pPr lvl="0">
              <a:lnSpc>
                <a:spcPct val="115000"/>
              </a:lnSpc>
              <a:buClr>
                <a:schemeClr val="dk2"/>
              </a:buClr>
              <a:buSzPts val="1100"/>
            </a:pPr>
            <a:r>
              <a:rPr lang="en-US" sz="3200" b="1" dirty="0">
                <a:solidFill>
                  <a:srgbClr val="FFFFFF"/>
                </a:solidFill>
                <a:latin typeface="Consolas"/>
                <a:ea typeface="Consolas"/>
                <a:cs typeface="Consolas"/>
                <a:sym typeface="Consolas"/>
              </a:rPr>
              <a:t>ELSE result-expression</a:t>
            </a:r>
          </a:p>
          <a:p>
            <a:pPr lvl="0">
              <a:lnSpc>
                <a:spcPct val="115000"/>
              </a:lnSpc>
              <a:buClr>
                <a:schemeClr val="dk2"/>
              </a:buClr>
              <a:buSzPts val="1100"/>
            </a:pPr>
            <a:r>
              <a:rPr lang="en-US" sz="3200" b="1" dirty="0">
                <a:solidFill>
                  <a:srgbClr val="FFFFFF"/>
                </a:solidFill>
                <a:latin typeface="Consolas"/>
                <a:ea typeface="Consolas"/>
                <a:cs typeface="Consolas"/>
                <a:sym typeface="Consolas"/>
              </a:rPr>
              <a:t>END AS alias</a:t>
            </a:r>
            <a:endParaRPr lang="en-US" b="1" dirty="0">
              <a:solidFill>
                <a:srgbClr val="FFFFFF"/>
              </a:solidFill>
            </a:endParaRPr>
          </a:p>
        </p:txBody>
      </p:sp>
    </p:spTree>
    <p:extLst>
      <p:ext uri="{BB962C8B-B14F-4D97-AF65-F5344CB8AC3E}">
        <p14:creationId xmlns:p14="http://schemas.microsoft.com/office/powerpoint/2010/main" val="38497592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Pragmatica"/>
              </a:rPr>
              <a:t>Subqueries as condition:</a:t>
            </a:r>
            <a:r>
              <a:rPr lang="en-US" sz="5400" dirty="0">
                <a:latin typeface="Consolas" panose="020B0609020204030204" pitchFamily="49" charset="0"/>
              </a:rPr>
              <a:t> WHERE</a:t>
            </a:r>
            <a:endParaRPr lang="en-US" sz="5400" dirty="0">
              <a:latin typeface="Aliens &amp; cows" panose="00000500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SELECT fields</a:t>
            </a:r>
          </a:p>
          <a:p>
            <a:pPr lvl="0">
              <a:lnSpc>
                <a:spcPct val="115000"/>
              </a:lnSpc>
              <a:buSzPts val="1100"/>
            </a:pPr>
            <a:r>
              <a:rPr lang="en-US" sz="3200" b="1" dirty="0">
                <a:solidFill>
                  <a:srgbClr val="FFFFFF"/>
                </a:solidFill>
                <a:latin typeface="Consolas"/>
                <a:ea typeface="Consolas"/>
                <a:cs typeface="Consolas"/>
                <a:sym typeface="Consolas"/>
              </a:rPr>
              <a:t>FROM table</a:t>
            </a:r>
          </a:p>
          <a:p>
            <a:pPr lvl="0">
              <a:lnSpc>
                <a:spcPct val="115000"/>
              </a:lnSpc>
              <a:buSzPts val="1100"/>
            </a:pPr>
            <a:r>
              <a:rPr lang="en-US" sz="3200" b="1" dirty="0">
                <a:solidFill>
                  <a:srgbClr val="FFFFFF"/>
                </a:solidFill>
                <a:latin typeface="Consolas"/>
                <a:ea typeface="Consolas"/>
                <a:cs typeface="Consolas"/>
                <a:sym typeface="Consolas"/>
              </a:rPr>
              <a:t>WHERE operator</a:t>
            </a:r>
          </a:p>
          <a:p>
            <a:pPr lvl="0">
              <a:lnSpc>
                <a:spcPct val="115000"/>
              </a:lnSpc>
              <a:buSzPts val="1100"/>
            </a:pPr>
            <a:r>
              <a:rPr lang="en-US" sz="3200" b="1" dirty="0">
                <a:solidFill>
                  <a:srgbClr val="FFFFFF"/>
                </a:solidFill>
                <a:latin typeface="Consolas"/>
                <a:ea typeface="Consolas"/>
                <a:cs typeface="Consolas"/>
                <a:sym typeface="Consolas"/>
              </a:rPr>
              <a:t>-- Subquery</a:t>
            </a:r>
          </a:p>
          <a:p>
            <a:pPr lvl="0">
              <a:lnSpc>
                <a:spcPct val="115000"/>
              </a:lnSpc>
              <a:buSzPts val="1100"/>
            </a:pPr>
            <a:r>
              <a:rPr lang="en-US" sz="3200" b="1" dirty="0">
                <a:solidFill>
                  <a:srgbClr val="FFFFFF"/>
                </a:solidFill>
                <a:latin typeface="Consolas"/>
                <a:ea typeface="Consolas"/>
                <a:cs typeface="Consolas"/>
                <a:sym typeface="Consolas"/>
              </a:rPr>
              <a:t>	(SELECT fields</a:t>
            </a:r>
          </a:p>
          <a:p>
            <a:pPr lvl="0">
              <a:lnSpc>
                <a:spcPct val="115000"/>
              </a:lnSpc>
              <a:buSzPts val="1100"/>
            </a:pPr>
            <a:r>
              <a:rPr lang="en-US" sz="3200" b="1" dirty="0">
                <a:solidFill>
                  <a:srgbClr val="FFFFFF"/>
                </a:solidFill>
                <a:latin typeface="Consolas"/>
                <a:ea typeface="Consolas"/>
                <a:cs typeface="Consolas"/>
                <a:sym typeface="Consolas"/>
              </a:rPr>
              <a:t>	FROM table);</a:t>
            </a: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17274197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1754326"/>
          </a:xfrm>
          <a:prstGeom prst="rect">
            <a:avLst/>
          </a:prstGeom>
          <a:noFill/>
        </p:spPr>
        <p:txBody>
          <a:bodyPr wrap="square" rtlCol="0">
            <a:spAutoFit/>
          </a:bodyPr>
          <a:lstStyle/>
          <a:p>
            <a:r>
              <a:rPr lang="en-US" sz="5400" dirty="0">
                <a:latin typeface="Aliens &amp; cows" panose="00000500000000000000" pitchFamily="2" charset="0"/>
              </a:rPr>
              <a:t>Common table expressions (CTEs): Expressions acting like tables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1397340" y="1867714"/>
            <a:ext cx="6408191"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r>
              <a:rPr lang="en-US" sz="3200" b="1" dirty="0">
                <a:solidFill>
                  <a:srgbClr val="FFFFFF"/>
                </a:solidFill>
                <a:latin typeface="Consolas"/>
                <a:ea typeface="Consolas"/>
                <a:cs typeface="Consolas"/>
                <a:sym typeface="Consolas"/>
              </a:rPr>
              <a:t>WITH</a:t>
            </a:r>
          </a:p>
          <a:p>
            <a:pPr lvl="0">
              <a:lnSpc>
                <a:spcPct val="115000"/>
              </a:lnSpc>
              <a:buSzPts val="1100"/>
            </a:pPr>
            <a:r>
              <a:rPr lang="en-US" sz="3200" b="1" dirty="0">
                <a:solidFill>
                  <a:srgbClr val="FFFFFF"/>
                </a:solidFill>
                <a:latin typeface="Consolas"/>
                <a:ea typeface="Consolas"/>
                <a:cs typeface="Consolas"/>
                <a:sym typeface="Consolas"/>
              </a:rPr>
              <a:t>expression_name_1 AS</a:t>
            </a:r>
          </a:p>
          <a:p>
            <a:pPr lvl="0" indent="457200">
              <a:lnSpc>
                <a:spcPct val="115000"/>
              </a:lnSpc>
              <a:buSzPts val="1100"/>
            </a:pPr>
            <a:r>
              <a:rPr lang="en-US" sz="3200" b="1" dirty="0">
                <a:solidFill>
                  <a:srgbClr val="FFFFFF"/>
                </a:solidFill>
                <a:latin typeface="Consolas"/>
                <a:ea typeface="Consolas"/>
                <a:cs typeface="Consolas"/>
                <a:sym typeface="Consolas"/>
              </a:rPr>
              <a:t>(CTE query definition 1)</a:t>
            </a:r>
          </a:p>
          <a:p>
            <a:pPr lvl="0">
              <a:lnSpc>
                <a:spcPct val="115000"/>
              </a:lnSpc>
              <a:buSzPts val="1100"/>
            </a:pPr>
            <a:r>
              <a:rPr lang="en-US" sz="3200" b="1" dirty="0">
                <a:solidFill>
                  <a:srgbClr val="FFFFFF"/>
                </a:solidFill>
                <a:latin typeface="Consolas"/>
                <a:ea typeface="Consolas"/>
                <a:cs typeface="Consolas"/>
                <a:sym typeface="Consolas"/>
              </a:rPr>
              <a:t>SELECT </a:t>
            </a:r>
            <a:r>
              <a:rPr lang="en-US" sz="3200" b="1" dirty="0" err="1">
                <a:solidFill>
                  <a:srgbClr val="FFFFFF"/>
                </a:solidFill>
                <a:latin typeface="Consolas"/>
                <a:ea typeface="Consolas"/>
                <a:cs typeface="Consolas"/>
                <a:sym typeface="Consolas"/>
              </a:rPr>
              <a:t>expression_A</a:t>
            </a:r>
            <a:r>
              <a:rPr lang="en-US" sz="3200" b="1" dirty="0">
                <a:solidFill>
                  <a:srgbClr val="FFFFFF"/>
                </a:solidFill>
                <a:latin typeface="Consolas"/>
                <a:ea typeface="Consolas"/>
                <a:cs typeface="Consolas"/>
                <a:sym typeface="Consolas"/>
              </a:rPr>
              <a:t>, </a:t>
            </a:r>
            <a:r>
              <a:rPr lang="en-US" sz="3200" b="1" dirty="0" err="1">
                <a:solidFill>
                  <a:srgbClr val="FFFFFF"/>
                </a:solidFill>
                <a:latin typeface="Consolas"/>
                <a:ea typeface="Consolas"/>
                <a:cs typeface="Consolas"/>
                <a:sym typeface="Consolas"/>
              </a:rPr>
              <a:t>expression_B</a:t>
            </a:r>
            <a:r>
              <a:rPr lang="en-US" sz="3200" b="1" dirty="0">
                <a:solidFill>
                  <a:srgbClr val="FFFFFF"/>
                </a:solidFill>
                <a:latin typeface="Consolas"/>
                <a:ea typeface="Consolas"/>
                <a:cs typeface="Consolas"/>
                <a:sym typeface="Consolas"/>
              </a:rPr>
              <a:t>, ...</a:t>
            </a:r>
          </a:p>
          <a:p>
            <a:pPr lvl="0">
              <a:lnSpc>
                <a:spcPct val="115000"/>
              </a:lnSpc>
              <a:buSzPts val="1100"/>
            </a:pPr>
            <a:r>
              <a:rPr lang="en-US" sz="3200" b="1" dirty="0">
                <a:solidFill>
                  <a:srgbClr val="FFFFFF"/>
                </a:solidFill>
                <a:latin typeface="Consolas"/>
                <a:ea typeface="Consolas"/>
                <a:cs typeface="Consolas"/>
                <a:sym typeface="Consolas"/>
              </a:rPr>
              <a:t>FROM expression_name_1</a:t>
            </a:r>
          </a:p>
          <a:p>
            <a:pPr lvl="0">
              <a:lnSpc>
                <a:spcPct val="115000"/>
              </a:lnSpc>
              <a:buSzPts val="1100"/>
            </a:pPr>
            <a:endParaRPr lang="en-US" sz="3200" b="1" dirty="0">
              <a:solidFill>
                <a:srgbClr val="FFFFFF"/>
              </a:solidFill>
              <a:latin typeface="Consolas"/>
              <a:ea typeface="Consolas"/>
              <a:cs typeface="Consolas"/>
              <a:sym typeface="Consolas"/>
            </a:endParaRPr>
          </a:p>
          <a:p>
            <a:pPr lvl="0">
              <a:lnSpc>
                <a:spcPct val="115000"/>
              </a:lnSpc>
              <a:buSzPts val="1100"/>
            </a:pPr>
            <a:endParaRPr lang="en-US" sz="3200" b="1" dirty="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38424144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08987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rPr>
              <a:t>Using the </a:t>
            </a:r>
            <a:r>
              <a:rPr lang="en-US" sz="2400" dirty="0">
                <a:solidFill>
                  <a:srgbClr val="C00000"/>
                </a:solidFill>
                <a:latin typeface="Consolas" panose="020B0609020204030204" pitchFamily="49" charset="0"/>
              </a:rPr>
              <a:t>Teams</a:t>
            </a:r>
            <a:r>
              <a:rPr lang="en-US" sz="2400" dirty="0">
                <a:solidFill>
                  <a:srgbClr val="C00000"/>
                </a:solidFill>
                <a:latin typeface="Pragmatica" panose="020B0403040502020204"/>
              </a:rPr>
              <a:t> table: </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In 2016, what teams had more wins than the Chicago Cubs (</a:t>
            </a:r>
            <a:r>
              <a:rPr lang="en-US" sz="2400" dirty="0" err="1">
                <a:solidFill>
                  <a:srgbClr val="C00000"/>
                </a:solidFill>
                <a:latin typeface="Pragmatica" panose="020B0403040502020204"/>
              </a:rPr>
              <a:t>teamID</a:t>
            </a:r>
            <a:r>
              <a:rPr lang="en-US" sz="2400" dirty="0">
                <a:solidFill>
                  <a:srgbClr val="C00000"/>
                </a:solidFill>
                <a:latin typeface="Pragmatica" panose="020B0403040502020204"/>
              </a:rPr>
              <a:t> = ‘CHN’?)</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Create a field </a:t>
            </a:r>
            <a:r>
              <a:rPr lang="en-US" sz="2400" dirty="0">
                <a:solidFill>
                  <a:srgbClr val="C00000"/>
                </a:solidFill>
                <a:latin typeface="Consolas" panose="020B0609020204030204" pitchFamily="49" charset="0"/>
              </a:rPr>
              <a:t>Century</a:t>
            </a:r>
            <a:r>
              <a:rPr lang="en-US" sz="2400" dirty="0">
                <a:solidFill>
                  <a:srgbClr val="C00000"/>
                </a:solidFill>
                <a:latin typeface="Pragmatica" panose="020B0403040502020204"/>
              </a:rPr>
              <a:t> which marks records in the 19th Century as </a:t>
            </a:r>
            <a:r>
              <a:rPr lang="en-US" sz="2400" dirty="0">
                <a:solidFill>
                  <a:srgbClr val="C00000"/>
                </a:solidFill>
                <a:latin typeface="Consolas" panose="020B0609020204030204" pitchFamily="49" charset="0"/>
              </a:rPr>
              <a:t>19</a:t>
            </a:r>
            <a:r>
              <a:rPr lang="en-US" sz="2400" dirty="0">
                <a:solidFill>
                  <a:srgbClr val="C00000"/>
                </a:solidFill>
                <a:latin typeface="Pragmatica" panose="020B0403040502020204"/>
              </a:rPr>
              <a:t>, 20th as </a:t>
            </a:r>
            <a:r>
              <a:rPr lang="en-US" sz="2400" dirty="0">
                <a:solidFill>
                  <a:srgbClr val="C00000"/>
                </a:solidFill>
                <a:latin typeface="Consolas" panose="020B0609020204030204" pitchFamily="49" charset="0"/>
              </a:rPr>
              <a:t>20</a:t>
            </a:r>
            <a:r>
              <a:rPr lang="en-US" sz="2400" dirty="0">
                <a:solidFill>
                  <a:srgbClr val="C00000"/>
                </a:solidFill>
                <a:latin typeface="Pragmatica" panose="020B0403040502020204"/>
              </a:rPr>
              <a:t> and 21st  as </a:t>
            </a:r>
            <a:r>
              <a:rPr lang="en-US" sz="2400" dirty="0">
                <a:solidFill>
                  <a:srgbClr val="C00000"/>
                </a:solidFill>
                <a:latin typeface="Consolas" panose="020B0609020204030204" pitchFamily="49" charset="0"/>
              </a:rPr>
              <a:t>21</a:t>
            </a:r>
            <a:r>
              <a:rPr lang="en-US" sz="2400" dirty="0">
                <a:solidFill>
                  <a:srgbClr val="C00000"/>
                </a:solidFill>
                <a:latin typeface="Pragmatica" panose="020B0403040502020204"/>
              </a:rPr>
              <a:t>.</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season minimum attendance since 1990. </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6617249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846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maximum annual salary paid to anyone included in </a:t>
            </a:r>
            <a:r>
              <a:rPr lang="en-US" sz="2400" dirty="0">
                <a:solidFill>
                  <a:srgbClr val="C00000"/>
                </a:solidFill>
                <a:latin typeface="Consolas" panose="020B0609020204030204" pitchFamily="49" charset="0"/>
              </a:rPr>
              <a:t>Master</a:t>
            </a:r>
            <a:r>
              <a:rPr lang="en-US" sz="2400" dirty="0">
                <a:solidFill>
                  <a:srgbClr val="C00000"/>
                </a:solidFill>
                <a:latin typeface="Pragmatica" panose="020B0403040502020204"/>
              </a:rPr>
              <a:t>, sorted descending by salary.</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Keeping the names of all schools listed in Schools, find the first name, last name and years played for all schools (Check </a:t>
            </a:r>
            <a:r>
              <a:rPr lang="en-US" sz="2400" dirty="0" err="1">
                <a:solidFill>
                  <a:srgbClr val="C00000"/>
                </a:solidFill>
                <a:latin typeface="Consolas" panose="020B0609020204030204" pitchFamily="49" charset="0"/>
              </a:rPr>
              <a:t>CollegePlaying</a:t>
            </a:r>
            <a:r>
              <a:rPr lang="en-US" sz="2400" dirty="0">
                <a:solidFill>
                  <a:srgbClr val="C00000"/>
                </a:solidFill>
                <a:latin typeface="Pragmatica" panose="020B0403040502020204"/>
              </a:rPr>
              <a:t>).</a:t>
            </a:r>
          </a:p>
          <a:p>
            <a:pPr marL="95250" lvl="0">
              <a:lnSpc>
                <a:spcPct val="115000"/>
              </a:lnSpc>
              <a:spcBef>
                <a:spcPts val="750"/>
              </a:spcBef>
              <a:buClr>
                <a:srgbClr val="C00000"/>
              </a:buClr>
              <a:buSzPts val="2100"/>
            </a:pPr>
            <a:r>
              <a:rPr lang="en-US" sz="2400" dirty="0">
                <a:solidFill>
                  <a:srgbClr val="C00000"/>
                </a:solidFill>
                <a:latin typeface="Pragmatica" panose="020B0403040502020204"/>
              </a:rPr>
              <a:t>Solutions: </a:t>
            </a:r>
            <a:r>
              <a:rPr lang="en-US" sz="2400" dirty="0">
                <a:solidFill>
                  <a:srgbClr val="C00000"/>
                </a:solidFill>
                <a:latin typeface="Consolas" panose="020B0609020204030204" pitchFamily="49" charset="0"/>
              </a:rPr>
              <a:t>hard-in-excel-easy-in-</a:t>
            </a:r>
            <a:r>
              <a:rPr lang="en-US" sz="2400" dirty="0" err="1">
                <a:solidFill>
                  <a:srgbClr val="C00000"/>
                </a:solidFill>
                <a:latin typeface="Consolas" panose="020B0609020204030204" pitchFamily="49" charset="0"/>
              </a:rPr>
              <a:t>sql.sql</a:t>
            </a:r>
            <a:endParaRPr lang="en-US" sz="2400" dirty="0">
              <a:solidFill>
                <a:srgbClr val="C00000"/>
              </a:solidFill>
              <a:latin typeface="Consolas" panose="020B0609020204030204" pitchFamily="49"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41796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https://support.microsoft.com/en-us/office/rand-function-4cbfa695-8869-4788-8d90-021ea9f5be73</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have no arguments</a:t>
            </a:r>
          </a:p>
        </p:txBody>
      </p:sp>
      <p:pic>
        <p:nvPicPr>
          <p:cNvPr id="6" name="Picture 5">
            <a:extLst>
              <a:ext uri="{FF2B5EF4-FFF2-40B4-BE49-F238E27FC236}">
                <a16:creationId xmlns:a16="http://schemas.microsoft.com/office/drawing/2014/main" id="{2F1FF90E-45B7-938B-EA9A-FE708801D39D}"/>
              </a:ext>
            </a:extLst>
          </p:cNvPr>
          <p:cNvPicPr>
            <a:picLocks noChangeAspect="1"/>
          </p:cNvPicPr>
          <p:nvPr/>
        </p:nvPicPr>
        <p:blipFill>
          <a:blip r:embed="rId4"/>
          <a:stretch>
            <a:fillRect/>
          </a:stretch>
        </p:blipFill>
        <p:spPr>
          <a:xfrm>
            <a:off x="4454412" y="1933433"/>
            <a:ext cx="5207089" cy="3966790"/>
          </a:xfrm>
          <a:prstGeom prst="rect">
            <a:avLst/>
          </a:prstGeom>
        </p:spPr>
      </p:pic>
    </p:spTree>
    <p:extLst>
      <p:ext uri="{BB962C8B-B14F-4D97-AF65-F5344CB8AC3E}">
        <p14:creationId xmlns:p14="http://schemas.microsoft.com/office/powerpoint/2010/main" val="618425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Conclusion &amp; resources</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115844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0003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Course recap</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What has changed your thinking about Excel formulas?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What are you looking forward to using?</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What would you like more practice on?</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What do you want to learn next?</a:t>
            </a:r>
          </a:p>
          <a:p>
            <a:pPr marL="552450" lvl="0" indent="-457200">
              <a:lnSpc>
                <a:spcPct val="115000"/>
              </a:lnSpc>
              <a:spcBef>
                <a:spcPts val="750"/>
              </a:spcBef>
              <a:buClr>
                <a:srgbClr val="C00000"/>
              </a:buClr>
              <a:buSzPts val="2100"/>
              <a:buFont typeface="+mj-lt"/>
              <a:buAutoNum type="arabicPeriod"/>
            </a:pPr>
            <a:endParaRPr lang="en-US" sz="2400" dirty="0">
              <a:solidFill>
                <a:srgbClr val="C00000"/>
              </a:solidFill>
              <a:latin typeface="Pragmatica" panose="020B0403040502020204"/>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3613575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Reading list</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2" name="TextBox 1">
            <a:extLst>
              <a:ext uri="{FF2B5EF4-FFF2-40B4-BE49-F238E27FC236}">
                <a16:creationId xmlns:a16="http://schemas.microsoft.com/office/drawing/2014/main" id="{BC1A9C4A-6DE7-02D0-17ED-AEF310B8E3F5}"/>
              </a:ext>
            </a:extLst>
          </p:cNvPr>
          <p:cNvSpPr txBox="1"/>
          <p:nvPr/>
        </p:nvSpPr>
        <p:spPr>
          <a:xfrm>
            <a:off x="545251" y="1220100"/>
            <a:ext cx="6898608" cy="3539430"/>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i="1" dirty="0">
                <a:solidFill>
                  <a:srgbClr val="707070"/>
                </a:solidFill>
                <a:latin typeface="Pragmatica" panose="020B0403040502020204" pitchFamily="34" charset="0"/>
              </a:rPr>
              <a:t>Microsoft Excel Formulas and Functions </a:t>
            </a:r>
            <a:r>
              <a:rPr lang="en-US" sz="2800" dirty="0">
                <a:solidFill>
                  <a:srgbClr val="707070"/>
                </a:solidFill>
                <a:latin typeface="Pragmatica" panose="020B0403040502020204" pitchFamily="34" charset="0"/>
              </a:rPr>
              <a:t>(Office 2021 and Microsoft 365) by Paul </a:t>
            </a:r>
            <a:r>
              <a:rPr lang="en-US" sz="2800" dirty="0" err="1">
                <a:solidFill>
                  <a:srgbClr val="707070"/>
                </a:solidFill>
                <a:latin typeface="Pragmatica" panose="020B0403040502020204" pitchFamily="34" charset="0"/>
              </a:rPr>
              <a:t>McFedries</a:t>
            </a: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i="1" dirty="0">
                <a:solidFill>
                  <a:srgbClr val="707070"/>
                </a:solidFill>
                <a:latin typeface="Pragmatica" panose="020B0403040502020204" pitchFamily="34" charset="0"/>
              </a:rPr>
              <a:t>Advanced Excel Formulas: Unleashing Brilliance with Excel Formulas </a:t>
            </a:r>
            <a:r>
              <a:rPr lang="en-US" sz="2800" dirty="0">
                <a:solidFill>
                  <a:srgbClr val="707070"/>
                </a:solidFill>
                <a:latin typeface="Pragmatica" panose="020B0403040502020204" pitchFamily="34" charset="0"/>
              </a:rPr>
              <a:t>by Alan Murray</a:t>
            </a:r>
            <a:endParaRPr lang="en-US" sz="2800" i="1"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a:buClr>
                <a:srgbClr val="CF3338"/>
              </a:buClr>
            </a:pPr>
            <a:endParaRPr lang="en-US" sz="2800" dirty="0">
              <a:solidFill>
                <a:srgbClr val="707070"/>
              </a:solidFill>
              <a:latin typeface="Pragmatica" panose="020B0403040502020204" pitchFamily="34" charset="0"/>
            </a:endParaRPr>
          </a:p>
        </p:txBody>
      </p:sp>
      <p:pic>
        <p:nvPicPr>
          <p:cNvPr id="1026" name="Picture 2" descr="Page 1">
            <a:extLst>
              <a:ext uri="{FF2B5EF4-FFF2-40B4-BE49-F238E27FC236}">
                <a16:creationId xmlns:a16="http://schemas.microsoft.com/office/drawing/2014/main" id="{5CA05567-11B4-9AC5-245B-12355A8C6E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3108" y="445939"/>
            <a:ext cx="2451151" cy="30314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com: Advanced Excel Formulas: Unleashing Brilliance with Excel  Formulas eBook : Murray, Alan: Books">
            <a:extLst>
              <a:ext uri="{FF2B5EF4-FFF2-40B4-BE49-F238E27FC236}">
                <a16:creationId xmlns:a16="http://schemas.microsoft.com/office/drawing/2014/main" id="{78648F0B-BDC1-C0ED-73A6-5B44D75B1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9088" y="3697187"/>
            <a:ext cx="1872615" cy="267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227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Stay tuned for other courses!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2" name="TextBox 1">
            <a:extLst>
              <a:ext uri="{FF2B5EF4-FFF2-40B4-BE49-F238E27FC236}">
                <a16:creationId xmlns:a16="http://schemas.microsoft.com/office/drawing/2014/main" id="{47C7E880-8208-2910-B939-EDDFB9ED0589}"/>
              </a:ext>
            </a:extLst>
          </p:cNvPr>
          <p:cNvSpPr txBox="1"/>
          <p:nvPr/>
        </p:nvSpPr>
        <p:spPr>
          <a:xfrm>
            <a:off x="728131" y="1590320"/>
            <a:ext cx="5164238" cy="3108543"/>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latin typeface="Pragmatica" panose="020B0403040502020204" pitchFamily="34" charset="0"/>
              </a:rPr>
              <a:t>Data wrangling with Power Query</a:t>
            </a:r>
          </a:p>
          <a:p>
            <a:pPr marL="457200" indent="-457200">
              <a:buClr>
                <a:srgbClr val="CF3338"/>
              </a:buClr>
              <a:buFont typeface="Arial" panose="020B0604020202020204" pitchFamily="34" charset="0"/>
              <a:buChar char="•"/>
            </a:pPr>
            <a:r>
              <a:rPr lang="en-US" sz="2800" dirty="0">
                <a:latin typeface="Pragmatica" panose="020B0403040502020204" pitchFamily="34" charset="0"/>
              </a:rPr>
              <a:t>Mastering PivotTable dashboards &amp; reports</a:t>
            </a:r>
          </a:p>
          <a:p>
            <a:pPr marL="457200" indent="-457200">
              <a:buClr>
                <a:srgbClr val="CF3338"/>
              </a:buClr>
              <a:buFont typeface="Arial" panose="020B0604020202020204" pitchFamily="34" charset="0"/>
              <a:buChar char="•"/>
            </a:pPr>
            <a:r>
              <a:rPr lang="en-US" sz="2800" dirty="0">
                <a:latin typeface="Pragmatica" panose="020B0403040502020204" pitchFamily="34" charset="0"/>
              </a:rPr>
              <a:t>Business statistics in Excel</a:t>
            </a:r>
          </a:p>
          <a:p>
            <a:pPr marL="457200" indent="-457200">
              <a:buClr>
                <a:srgbClr val="CF3338"/>
              </a:buClr>
              <a:buFont typeface="Arial" panose="020B0604020202020204" pitchFamily="34" charset="0"/>
              <a:buChar char="•"/>
            </a:pPr>
            <a:r>
              <a:rPr lang="en-US" sz="2800" dirty="0">
                <a:latin typeface="Pragmatica" panose="020B0403040502020204" pitchFamily="34" charset="0"/>
              </a:rPr>
              <a:t>Python analytics for Excel users</a:t>
            </a:r>
          </a:p>
          <a:p>
            <a:pPr>
              <a:buClr>
                <a:srgbClr val="CF3338"/>
              </a:buClr>
            </a:pP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428436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7549939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985433"/>
          </a:xfrm>
          <a:prstGeom prst="rect">
            <a:avLst/>
          </a:prstGeom>
          <a:noFill/>
        </p:spPr>
        <p:txBody>
          <a:bodyPr wrap="square" rtlCol="0">
            <a:spAutoFit/>
          </a:bodyPr>
          <a:lstStyle/>
          <a:p>
            <a:pPr>
              <a:buClr>
                <a:srgbClr val="CF3338"/>
              </a:buClr>
            </a:pPr>
            <a:r>
              <a:rPr lang="en-US" sz="4400" b="1" dirty="0">
                <a:solidFill>
                  <a:srgbClr val="CF3338"/>
                </a:solidFill>
                <a:latin typeface="Pragmatica" panose="020B0403040502020204" pitchFamily="34" charset="0"/>
              </a:rPr>
              <a:t>Find me</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georgejmount.com  </a:t>
            </a: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a:t>
            </a:r>
            <a:r>
              <a:rPr lang="en-US" sz="3600" dirty="0" err="1">
                <a:solidFill>
                  <a:srgbClr val="707070"/>
                </a:solidFill>
                <a:latin typeface="Pragmatica" panose="020B0403040502020204" pitchFamily="34" charset="0"/>
              </a:rPr>
              <a:t>gjmount</a:t>
            </a:r>
            <a:endParaRPr lang="en-US" sz="3600" dirty="0">
              <a:solidFill>
                <a:srgbClr val="707070"/>
              </a:solidFill>
              <a:latin typeface="Pragmatica" panose="020B0403040502020204" pitchFamily="34" charset="0"/>
            </a:endParaRPr>
          </a:p>
          <a:p>
            <a:pPr marL="571500" indent="-571500">
              <a:buClr>
                <a:srgbClr val="CF3338"/>
              </a:buClr>
              <a:buFont typeface="Arial" panose="020B0604020202020204" pitchFamily="34" charset="0"/>
              <a:buChar char="•"/>
            </a:pPr>
            <a:r>
              <a:rPr lang="en-US" sz="3600" dirty="0">
                <a:solidFill>
                  <a:srgbClr val="707070"/>
                </a:solidFill>
                <a:latin typeface="Pragmatica" panose="020B0403040502020204" pitchFamily="34" charset="0"/>
              </a:rPr>
              <a:t>github.com/</a:t>
            </a:r>
            <a:r>
              <a:rPr lang="en-US" sz="3600" dirty="0" err="1">
                <a:solidFill>
                  <a:srgbClr val="707070"/>
                </a:solidFill>
                <a:latin typeface="Pragmatica" panose="020B0403040502020204" pitchFamily="34" charset="0"/>
              </a:rPr>
              <a:t>summerofgeorge</a:t>
            </a:r>
            <a:r>
              <a:rPr lang="en-US" sz="3600" dirty="0">
                <a:solidFill>
                  <a:srgbClr val="707070"/>
                </a:solidFill>
                <a:latin typeface="Pragmatica" panose="020B0403040502020204" pitchFamily="34" charset="0"/>
              </a:rPr>
              <a:t>  </a:t>
            </a:r>
          </a:p>
          <a:p>
            <a:endParaRPr lang="en-US" sz="3600" b="1"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8321364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9028530" y="3233394"/>
            <a:ext cx="3163469" cy="36238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23439"/>
          </a:xfrm>
          <a:prstGeom prst="rect">
            <a:avLst/>
          </a:prstGeom>
          <a:noFill/>
        </p:spPr>
        <p:txBody>
          <a:bodyPr wrap="square" rtlCol="0">
            <a:spAutoFit/>
          </a:bodyPr>
          <a:lstStyle/>
          <a:p>
            <a:pPr>
              <a:buClr>
                <a:srgbClr val="CF3338"/>
              </a:buClr>
            </a:pPr>
            <a:r>
              <a:rPr lang="en-US" sz="8000" b="1" dirty="0">
                <a:solidFill>
                  <a:srgbClr val="CF3338"/>
                </a:solidFill>
                <a:latin typeface="Pragmatica" panose="020B0403040502020204" pitchFamily="34" charset="0"/>
              </a:rPr>
              <a:t>Thank you</a:t>
            </a:r>
          </a:p>
        </p:txBody>
      </p:sp>
    </p:spTree>
    <p:extLst>
      <p:ext uri="{BB962C8B-B14F-4D97-AF65-F5344CB8AC3E}">
        <p14:creationId xmlns:p14="http://schemas.microsoft.com/office/powerpoint/2010/main" val="1931018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https://support.microsoft.com/en-us/office/sqrt-function-654975c2-05c4-4831-9a24-2c65e4040fdf</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always have the same number</a:t>
            </a:r>
          </a:p>
        </p:txBody>
      </p:sp>
      <p:pic>
        <p:nvPicPr>
          <p:cNvPr id="5" name="Picture 4">
            <a:extLst>
              <a:ext uri="{FF2B5EF4-FFF2-40B4-BE49-F238E27FC236}">
                <a16:creationId xmlns:a16="http://schemas.microsoft.com/office/drawing/2014/main" id="{B6A51016-627B-1BBF-3EB7-3FD918571B28}"/>
              </a:ext>
            </a:extLst>
          </p:cNvPr>
          <p:cNvPicPr>
            <a:picLocks noChangeAspect="1"/>
          </p:cNvPicPr>
          <p:nvPr/>
        </p:nvPicPr>
        <p:blipFill>
          <a:blip r:embed="rId4"/>
          <a:stretch>
            <a:fillRect/>
          </a:stretch>
        </p:blipFill>
        <p:spPr>
          <a:xfrm>
            <a:off x="4667533" y="1945953"/>
            <a:ext cx="4905651" cy="4053012"/>
          </a:xfrm>
          <a:prstGeom prst="rect">
            <a:avLst/>
          </a:prstGeom>
        </p:spPr>
      </p:pic>
    </p:spTree>
    <p:extLst>
      <p:ext uri="{BB962C8B-B14F-4D97-AF65-F5344CB8AC3E}">
        <p14:creationId xmlns:p14="http://schemas.microsoft.com/office/powerpoint/2010/main" val="2052393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https://support.microsoft.com/en-us/office/vlookup-function-0bbc8083-26fe-4963-8ab8-93a18ad188a1</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105426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have optional and default arguments</a:t>
            </a:r>
          </a:p>
        </p:txBody>
      </p:sp>
      <p:pic>
        <p:nvPicPr>
          <p:cNvPr id="5" name="Picture 4">
            <a:extLst>
              <a:ext uri="{FF2B5EF4-FFF2-40B4-BE49-F238E27FC236}">
                <a16:creationId xmlns:a16="http://schemas.microsoft.com/office/drawing/2014/main" id="{05F3E9A0-2168-7A2A-47FD-5D890AA77695}"/>
              </a:ext>
            </a:extLst>
          </p:cNvPr>
          <p:cNvPicPr>
            <a:picLocks noChangeAspect="1"/>
          </p:cNvPicPr>
          <p:nvPr/>
        </p:nvPicPr>
        <p:blipFill>
          <a:blip r:embed="rId4"/>
          <a:stretch>
            <a:fillRect/>
          </a:stretch>
        </p:blipFill>
        <p:spPr>
          <a:xfrm>
            <a:off x="4385549" y="2053588"/>
            <a:ext cx="6948903" cy="2836860"/>
          </a:xfrm>
          <a:prstGeom prst="rect">
            <a:avLst/>
          </a:prstGeom>
        </p:spPr>
      </p:pic>
    </p:spTree>
    <p:extLst>
      <p:ext uri="{BB962C8B-B14F-4D97-AF65-F5344CB8AC3E}">
        <p14:creationId xmlns:p14="http://schemas.microsoft.com/office/powerpoint/2010/main" val="2525394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Not all functions are defined equal…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3" name="TextBox 2">
            <a:extLst>
              <a:ext uri="{FF2B5EF4-FFF2-40B4-BE49-F238E27FC236}">
                <a16:creationId xmlns:a16="http://schemas.microsoft.com/office/drawing/2014/main" id="{96D75FA7-665F-FC65-F883-383121F851D7}"/>
              </a:ext>
            </a:extLst>
          </p:cNvPr>
          <p:cNvSpPr txBox="1"/>
          <p:nvPr/>
        </p:nvSpPr>
        <p:spPr>
          <a:xfrm>
            <a:off x="186519" y="6354063"/>
            <a:ext cx="10194878" cy="307777"/>
          </a:xfrm>
          <a:prstGeom prst="rect">
            <a:avLst/>
          </a:prstGeom>
          <a:noFill/>
        </p:spPr>
        <p:txBody>
          <a:bodyPr wrap="square">
            <a:spAutoFit/>
          </a:bodyPr>
          <a:lstStyle/>
          <a:p>
            <a:r>
              <a:rPr lang="en-US" sz="1400" dirty="0"/>
              <a:t>https://support.microsoft.com/en-us/office/sumifs-function-c9e748f5-7ea7-455d-9406-611cebce642b</a:t>
            </a:r>
          </a:p>
        </p:txBody>
      </p:sp>
      <p:sp>
        <p:nvSpPr>
          <p:cNvPr id="2" name="TextBox 1">
            <a:extLst>
              <a:ext uri="{FF2B5EF4-FFF2-40B4-BE49-F238E27FC236}">
                <a16:creationId xmlns:a16="http://schemas.microsoft.com/office/drawing/2014/main" id="{F7459C0F-F457-48C6-9C69-59771357D91D}"/>
              </a:ext>
            </a:extLst>
          </p:cNvPr>
          <p:cNvSpPr txBox="1"/>
          <p:nvPr/>
        </p:nvSpPr>
        <p:spPr>
          <a:xfrm>
            <a:off x="347240" y="1181720"/>
            <a:ext cx="6193613" cy="105426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Some have an infinite number (which can be optional!)</a:t>
            </a:r>
          </a:p>
        </p:txBody>
      </p:sp>
      <p:pic>
        <p:nvPicPr>
          <p:cNvPr id="5" name="Picture 4">
            <a:extLst>
              <a:ext uri="{FF2B5EF4-FFF2-40B4-BE49-F238E27FC236}">
                <a16:creationId xmlns:a16="http://schemas.microsoft.com/office/drawing/2014/main" id="{39B9B563-E303-8270-5491-C9D4E67185DF}"/>
              </a:ext>
            </a:extLst>
          </p:cNvPr>
          <p:cNvPicPr>
            <a:picLocks noChangeAspect="1"/>
          </p:cNvPicPr>
          <p:nvPr/>
        </p:nvPicPr>
        <p:blipFill>
          <a:blip r:embed="rId4"/>
          <a:stretch>
            <a:fillRect/>
          </a:stretch>
        </p:blipFill>
        <p:spPr>
          <a:xfrm>
            <a:off x="5526695" y="1533098"/>
            <a:ext cx="5445558" cy="4583640"/>
          </a:xfrm>
          <a:prstGeom prst="rect">
            <a:avLst/>
          </a:prstGeom>
        </p:spPr>
      </p:pic>
    </p:spTree>
    <p:extLst>
      <p:ext uri="{BB962C8B-B14F-4D97-AF65-F5344CB8AC3E}">
        <p14:creationId xmlns:p14="http://schemas.microsoft.com/office/powerpoint/2010/main" val="96721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29505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Exercises</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ea typeface="Consolas"/>
                <a:cs typeface="Consolas"/>
                <a:sym typeface="Consolas"/>
              </a:rPr>
              <a:t>T/F: Every Excel formula/function must begin with an </a:t>
            </a:r>
            <a:r>
              <a:rPr lang="en-US" sz="2400" dirty="0">
                <a:solidFill>
                  <a:srgbClr val="C00000"/>
                </a:solidFill>
                <a:latin typeface="Consolas" panose="020B0609020204030204" pitchFamily="49" charset="0"/>
                <a:ea typeface="Consolas"/>
                <a:cs typeface="Consolas"/>
                <a:sym typeface="Consolas"/>
              </a:rPr>
              <a:t>=</a:t>
            </a:r>
            <a:r>
              <a:rPr lang="en-US" sz="2400" dirty="0">
                <a:solidFill>
                  <a:srgbClr val="C00000"/>
                </a:solidFill>
                <a:latin typeface="Pragmatica" panose="020B0403040502020204"/>
                <a:ea typeface="Consolas"/>
                <a:cs typeface="Consolas"/>
                <a:sym typeface="Consolas"/>
              </a:rPr>
              <a:t> sign.</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Are the following formulas or functions:</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rPr>
              <a:t>ABS(-10)</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rPr>
              <a:t>B4&lt;B3</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rPr>
              <a:t>SQRT(10*2)</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What is the A4 in the following function called? </a:t>
            </a:r>
          </a:p>
          <a:p>
            <a:pPr marL="914400" lvl="1" indent="-355600">
              <a:lnSpc>
                <a:spcPct val="115000"/>
              </a:lnSpc>
              <a:buClr>
                <a:srgbClr val="C00000"/>
              </a:buClr>
              <a:buSzPts val="20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FORMULATEXT(A4)</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797489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94569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count-v-</a:t>
            </a:r>
            <a:r>
              <a:rPr lang="en-US" sz="2400" dirty="0" err="1">
                <a:solidFill>
                  <a:srgbClr val="C00000"/>
                </a:solidFill>
                <a:latin typeface="Consolas" panose="020B0609020204030204" pitchFamily="49" charset="0"/>
                <a:ea typeface="Consolas"/>
                <a:cs typeface="Consolas"/>
                <a:sym typeface="Consolas"/>
              </a:rPr>
              <a:t>counta</a:t>
            </a:r>
            <a:endParaRPr lang="en-US" sz="2400" dirty="0">
              <a:solidFill>
                <a:srgbClr val="C00000"/>
              </a:solidFill>
              <a:latin typeface="Consolas" panose="020B0609020204030204" pitchFamily="49" charset="0"/>
              <a:ea typeface="Consolas"/>
              <a:cs typeface="Consolas"/>
              <a:sym typeface="Consolas"/>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Using the Insert Function menu:</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Find the results of </a:t>
            </a:r>
            <a:r>
              <a:rPr lang="en-US" sz="2400" dirty="0">
                <a:solidFill>
                  <a:srgbClr val="C00000"/>
                </a:solidFill>
                <a:latin typeface="Consolas" panose="020B0609020204030204" pitchFamily="49" charset="0"/>
                <a:ea typeface="Consolas"/>
                <a:cs typeface="Consolas"/>
                <a:sym typeface="Consolas"/>
              </a:rPr>
              <a:t>COUNT()</a:t>
            </a:r>
            <a:r>
              <a:rPr lang="en-US" sz="2400" dirty="0">
                <a:solidFill>
                  <a:srgbClr val="C00000"/>
                </a:solidFill>
                <a:latin typeface="Pragmatica" panose="020B0403040502020204"/>
                <a:ea typeface="Consolas"/>
                <a:cs typeface="Consolas"/>
                <a:sym typeface="Consolas"/>
              </a:rPr>
              <a:t> vs </a:t>
            </a:r>
            <a:r>
              <a:rPr lang="en-US" sz="2400" dirty="0">
                <a:solidFill>
                  <a:srgbClr val="C00000"/>
                </a:solidFill>
                <a:latin typeface="Consolas" panose="020B0609020204030204" pitchFamily="49" charset="0"/>
                <a:ea typeface="Consolas"/>
                <a:cs typeface="Consolas"/>
                <a:sym typeface="Consolas"/>
              </a:rPr>
              <a:t>COUNTA()</a:t>
            </a:r>
            <a:r>
              <a:rPr lang="en-US" sz="2400" dirty="0">
                <a:solidFill>
                  <a:srgbClr val="C00000"/>
                </a:solidFill>
                <a:latin typeface="Pragmatica" panose="020B0403040502020204"/>
                <a:ea typeface="Consolas"/>
                <a:cs typeface="Consolas"/>
                <a:sym typeface="Consolas"/>
              </a:rPr>
              <a:t> for cells </a:t>
            </a:r>
            <a:r>
              <a:rPr lang="en-US" sz="2400" dirty="0">
                <a:solidFill>
                  <a:srgbClr val="C00000"/>
                </a:solidFill>
                <a:latin typeface="Consolas" panose="020B0609020204030204" pitchFamily="49" charset="0"/>
                <a:ea typeface="Consolas"/>
                <a:cs typeface="Consolas"/>
                <a:sym typeface="Consolas"/>
              </a:rPr>
              <a:t>A1-A6</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pic>
        <p:nvPicPr>
          <p:cNvPr id="6" name="Picture 5">
            <a:extLst>
              <a:ext uri="{FF2B5EF4-FFF2-40B4-BE49-F238E27FC236}">
                <a16:creationId xmlns:a16="http://schemas.microsoft.com/office/drawing/2014/main" id="{9FB665B2-4ABA-AB72-526A-A4B3985E8992}"/>
              </a:ext>
            </a:extLst>
          </p:cNvPr>
          <p:cNvPicPr>
            <a:picLocks noChangeAspect="1"/>
          </p:cNvPicPr>
          <p:nvPr/>
        </p:nvPicPr>
        <p:blipFill>
          <a:blip r:embed="rId3"/>
          <a:stretch>
            <a:fillRect/>
          </a:stretch>
        </p:blipFill>
        <p:spPr>
          <a:xfrm>
            <a:off x="6728347" y="1200923"/>
            <a:ext cx="5418063" cy="2162056"/>
          </a:xfrm>
          <a:prstGeom prst="rect">
            <a:avLst/>
          </a:prstGeom>
        </p:spPr>
      </p:pic>
    </p:spTree>
    <p:extLst>
      <p:ext uri="{BB962C8B-B14F-4D97-AF65-F5344CB8AC3E}">
        <p14:creationId xmlns:p14="http://schemas.microsoft.com/office/powerpoint/2010/main" val="2326436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000343"/>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Learn &amp; teach a new function!</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Peruse the Insert Function menu to find an unfamiliar function</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Test, evaluate &amp; demonstrate it to class</a:t>
            </a:r>
          </a:p>
          <a:p>
            <a:pPr marL="438150" lvl="0" indent="-342900">
              <a:lnSpc>
                <a:spcPct val="115000"/>
              </a:lnSpc>
              <a:spcBef>
                <a:spcPts val="750"/>
              </a:spcBef>
              <a:buClr>
                <a:srgbClr val="C00000"/>
              </a:buClr>
              <a:buSzPts val="2100"/>
              <a:buFont typeface="Arial" panose="020B0604020202020204" pitchFamily="34" charset="0"/>
              <a:buChar char="•"/>
            </a:pPr>
            <a:endParaRPr lang="en-US" sz="24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400" i="1" dirty="0">
                <a:solidFill>
                  <a:srgbClr val="C00000"/>
                </a:solidFill>
                <a:latin typeface="Pragmatica" panose="020B0403040502020204"/>
                <a:ea typeface="Consolas"/>
                <a:cs typeface="Consolas"/>
                <a:sym typeface="Consolas"/>
              </a:rPr>
              <a:t>There are over 450 functions in Excel</a:t>
            </a:r>
            <a:endParaRPr lang="en-US" sz="2400" i="1"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2172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Hi, I’m George</a:t>
            </a:r>
          </a:p>
        </p:txBody>
      </p:sp>
      <p:pic>
        <p:nvPicPr>
          <p:cNvPr id="3" name="Picture 4" descr="Advancing into Analytics Cover Image">
            <a:extLst>
              <a:ext uri="{FF2B5EF4-FFF2-40B4-BE49-F238E27FC236}">
                <a16:creationId xmlns:a16="http://schemas.microsoft.com/office/drawing/2014/main" id="{588F684B-18EF-D76C-5F7B-15E4BAD606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8155" y="350009"/>
            <a:ext cx="2830945" cy="36975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photos of Cleveland">
            <a:extLst>
              <a:ext uri="{FF2B5EF4-FFF2-40B4-BE49-F238E27FC236}">
                <a16:creationId xmlns:a16="http://schemas.microsoft.com/office/drawing/2014/main" id="{CBA53EEE-E3E1-D99E-A4DC-1C4DD2E6C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461" y="1979206"/>
            <a:ext cx="3690239" cy="2456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97E0F267-87DF-961E-1FAA-47FD4F27A5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2460" y="4001797"/>
            <a:ext cx="4965539" cy="3641787"/>
          </a:xfrm>
          <a:prstGeom prst="rect">
            <a:avLst/>
          </a:prstGeom>
        </p:spPr>
      </p:pic>
    </p:spTree>
    <p:extLst>
      <p:ext uri="{BB962C8B-B14F-4D97-AF65-F5344CB8AC3E}">
        <p14:creationId xmlns:p14="http://schemas.microsoft.com/office/powerpoint/2010/main" val="1667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66127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2. Named ranges and tables</a:t>
            </a:r>
          </a:p>
        </p:txBody>
      </p:sp>
    </p:spTree>
    <p:extLst>
      <p:ext uri="{BB962C8B-B14F-4D97-AF65-F5344CB8AC3E}">
        <p14:creationId xmlns:p14="http://schemas.microsoft.com/office/powerpoint/2010/main" val="2305170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How can we avoid this?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Picture 3">
            <a:extLst>
              <a:ext uri="{FF2B5EF4-FFF2-40B4-BE49-F238E27FC236}">
                <a16:creationId xmlns:a16="http://schemas.microsoft.com/office/drawing/2014/main" id="{8E48D1A1-3EFB-D1A8-9A51-E8471193D665}"/>
              </a:ext>
            </a:extLst>
          </p:cNvPr>
          <p:cNvPicPr>
            <a:picLocks noChangeAspect="1"/>
          </p:cNvPicPr>
          <p:nvPr/>
        </p:nvPicPr>
        <p:blipFill>
          <a:blip r:embed="rId4"/>
          <a:stretch>
            <a:fillRect/>
          </a:stretch>
        </p:blipFill>
        <p:spPr>
          <a:xfrm>
            <a:off x="1441260" y="1239315"/>
            <a:ext cx="8572500" cy="4943475"/>
          </a:xfrm>
          <a:prstGeom prst="rect">
            <a:avLst/>
          </a:prstGeom>
        </p:spPr>
      </p:pic>
    </p:spTree>
    <p:extLst>
      <p:ext uri="{BB962C8B-B14F-4D97-AF65-F5344CB8AC3E}">
        <p14:creationId xmlns:p14="http://schemas.microsoft.com/office/powerpoint/2010/main" val="194929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52096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references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Relative vs absolute references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Creating named ranges</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55314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3857466"/>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a:t>
            </a:r>
          </a:p>
          <a:p>
            <a:pPr marL="9525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ranges-practice</a:t>
            </a:r>
            <a:endParaRPr lang="en-US" sz="2400" dirty="0">
              <a:solidFill>
                <a:srgbClr val="C00000"/>
              </a:solidFill>
              <a:latin typeface="Pragmatica" panose="020B0403040502020204"/>
              <a:ea typeface="Consolas"/>
              <a:cs typeface="Consolas"/>
              <a:sym typeface="Consolas"/>
            </a:endParaRPr>
          </a:p>
          <a:p>
            <a:pPr marL="9525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Using named ranges: </a:t>
            </a:r>
          </a:p>
          <a:p>
            <a:pPr marL="895350" lvl="1"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Calculate tax * sales amount </a:t>
            </a:r>
          </a:p>
          <a:p>
            <a:pPr marL="895350" lvl="1"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Find the % to total NYC population for each borough in each year</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722144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446977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8 reasons to LOVE Excel tables</a:t>
            </a:r>
          </a:p>
        </p:txBody>
      </p:sp>
    </p:spTree>
    <p:extLst>
      <p:ext uri="{BB962C8B-B14F-4D97-AF65-F5344CB8AC3E}">
        <p14:creationId xmlns:p14="http://schemas.microsoft.com/office/powerpoint/2010/main" val="4027644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993640"/>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table-time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Why use (and love) Excel tables? </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03748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18630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Exercises</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mpg</a:t>
            </a: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Convert the data to a table called </a:t>
            </a:r>
            <a:r>
              <a:rPr lang="en-US" sz="2400" dirty="0">
                <a:solidFill>
                  <a:srgbClr val="C00000"/>
                </a:solidFill>
                <a:latin typeface="Consolas" panose="020B0609020204030204" pitchFamily="49" charset="0"/>
                <a:sym typeface="Consolas"/>
              </a:rPr>
              <a:t>mpg</a:t>
            </a: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Create a column which is the average of </a:t>
            </a:r>
            <a:r>
              <a:rPr lang="en-US" sz="2400" dirty="0" err="1">
                <a:solidFill>
                  <a:srgbClr val="C00000"/>
                </a:solidFill>
                <a:latin typeface="Consolas" panose="020B0609020204030204" pitchFamily="49" charset="0"/>
                <a:sym typeface="Consolas"/>
              </a:rPr>
              <a:t>cty</a:t>
            </a:r>
            <a:r>
              <a:rPr lang="en-US" sz="2400" dirty="0">
                <a:solidFill>
                  <a:srgbClr val="C00000"/>
                </a:solidFill>
                <a:latin typeface="Pragmatica" panose="020B0403040502020204"/>
                <a:sym typeface="Consolas"/>
              </a:rPr>
              <a:t> and </a:t>
            </a:r>
            <a:r>
              <a:rPr lang="en-US" sz="2400" dirty="0" err="1">
                <a:solidFill>
                  <a:srgbClr val="C00000"/>
                </a:solidFill>
                <a:latin typeface="Consolas" panose="020B0609020204030204" pitchFamily="49" charset="0"/>
                <a:sym typeface="Consolas"/>
              </a:rPr>
              <a:t>hwy</a:t>
            </a:r>
            <a:endParaRPr lang="en-US" sz="2400" dirty="0">
              <a:solidFill>
                <a:srgbClr val="C00000"/>
              </a:solidFill>
              <a:latin typeface="Consolas" panose="020B0609020204030204" pitchFamily="49" charset="0"/>
              <a:sym typeface="Consolas"/>
            </a:endParaRP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Use the </a:t>
            </a:r>
            <a:r>
              <a:rPr lang="en-US" sz="2400" dirty="0">
                <a:solidFill>
                  <a:srgbClr val="C00000"/>
                </a:solidFill>
                <a:latin typeface="Consolas" panose="020B0609020204030204" pitchFamily="49" charset="0"/>
                <a:sym typeface="Consolas"/>
              </a:rPr>
              <a:t>INDEX()</a:t>
            </a:r>
            <a:r>
              <a:rPr lang="en-US" sz="2400" dirty="0">
                <a:solidFill>
                  <a:srgbClr val="C00000"/>
                </a:solidFill>
                <a:latin typeface="Pragmatica" panose="020B0403040502020204"/>
                <a:sym typeface="Consolas"/>
              </a:rPr>
              <a:t> function to find the position of the </a:t>
            </a:r>
            <a:r>
              <a:rPr lang="en-US" sz="2400" dirty="0">
                <a:solidFill>
                  <a:srgbClr val="C00000"/>
                </a:solidFill>
                <a:latin typeface="Consolas" panose="020B0609020204030204" pitchFamily="49" charset="0"/>
                <a:sym typeface="Consolas"/>
              </a:rPr>
              <a:t>trans</a:t>
            </a:r>
            <a:r>
              <a:rPr lang="en-US" sz="2400" dirty="0">
                <a:solidFill>
                  <a:srgbClr val="C00000"/>
                </a:solidFill>
                <a:latin typeface="Pragmatica" panose="020B0403040502020204"/>
                <a:sym typeface="Consolas"/>
              </a:rPr>
              <a:t> variable in the column headers</a:t>
            </a: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Add a total row to find the average mileage of the vehicles</a:t>
            </a:r>
          </a:p>
          <a:p>
            <a:pPr marL="552450" lvl="0" indent="-457200">
              <a:lnSpc>
                <a:spcPct val="115000"/>
              </a:lnSpc>
              <a:spcBef>
                <a:spcPts val="750"/>
              </a:spcBef>
              <a:buClr>
                <a:srgbClr val="C00000"/>
              </a:buClr>
              <a:buSzPts val="2100"/>
              <a:buAutoNum type="arabicPeriod"/>
            </a:pPr>
            <a:r>
              <a:rPr lang="en-US" sz="2400" dirty="0">
                <a:solidFill>
                  <a:srgbClr val="C00000"/>
                </a:solidFill>
                <a:latin typeface="Pragmatica" panose="020B0403040502020204"/>
                <a:sym typeface="Consolas"/>
              </a:rPr>
              <a:t>Remove the header row </a:t>
            </a:r>
            <a:endParaRPr lang="en-US" sz="4000" dirty="0">
              <a:solidFill>
                <a:srgbClr val="CF3338"/>
              </a:solidFill>
              <a:latin typeface="Pragmatica" panose="020B0403040502020204"/>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716459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18065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Objectives for this session</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Comfortably use formulas like SUMIFS and XLOOKUP</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Design and audit complex, nested formulas </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Look up data in an instant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3. Conditional logic &amp; formulas</a:t>
            </a:r>
          </a:p>
        </p:txBody>
      </p:sp>
    </p:spTree>
    <p:extLst>
      <p:ext uri="{BB962C8B-B14F-4D97-AF65-F5344CB8AC3E}">
        <p14:creationId xmlns:p14="http://schemas.microsoft.com/office/powerpoint/2010/main" val="314470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IF() statements can only go 2 ways…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4" name="Diagram 3">
            <a:extLst>
              <a:ext uri="{FF2B5EF4-FFF2-40B4-BE49-F238E27FC236}">
                <a16:creationId xmlns:a16="http://schemas.microsoft.com/office/drawing/2014/main" id="{281AC0B7-562F-A49A-825E-12804094237A}"/>
              </a:ext>
            </a:extLst>
          </p:cNvPr>
          <p:cNvGraphicFramePr/>
          <p:nvPr>
            <p:extLst>
              <p:ext uri="{D42A27DB-BD31-4B8C-83A1-F6EECF244321}">
                <p14:modId xmlns:p14="http://schemas.microsoft.com/office/powerpoint/2010/main" val="1842112479"/>
              </p:ext>
            </p:extLst>
          </p:nvPr>
        </p:nvGraphicFramePr>
        <p:xfrm>
          <a:off x="1977409" y="121098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246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2993640"/>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movie-scores</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Pragmatica" panose="020B0403040502020204"/>
                <a:ea typeface="Consolas"/>
                <a:cs typeface="Consolas"/>
                <a:sym typeface="Consolas"/>
              </a:rPr>
              <a:t>Which movies meet various criteria? </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312409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Avoiding nested IF()s with IFS()</a:t>
            </a:r>
          </a:p>
        </p:txBody>
      </p:sp>
      <p:sp>
        <p:nvSpPr>
          <p:cNvPr id="3" name="TextBox 2"/>
          <p:cNvSpPr txBox="1"/>
          <p:nvPr/>
        </p:nvSpPr>
        <p:spPr>
          <a:xfrm>
            <a:off x="3749040" y="2127965"/>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203757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4. Dynamic arrays</a:t>
            </a:r>
          </a:p>
        </p:txBody>
      </p:sp>
    </p:spTree>
    <p:extLst>
      <p:ext uri="{BB962C8B-B14F-4D97-AF65-F5344CB8AC3E}">
        <p14:creationId xmlns:p14="http://schemas.microsoft.com/office/powerpoint/2010/main" val="707294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grammar of SQL</a:t>
            </a:r>
          </a:p>
        </p:txBody>
      </p:sp>
      <p:graphicFrame>
        <p:nvGraphicFramePr>
          <p:cNvPr id="4" name="Table 3"/>
          <p:cNvGraphicFramePr>
            <a:graphicFrameLocks noGrp="1"/>
          </p:cNvGraphicFramePr>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6571330">
                  <a:extLst>
                    <a:ext uri="{9D8B030D-6E8A-4147-A177-3AD203B41FA5}">
                      <a16:colId xmlns:a16="http://schemas.microsoft.com/office/drawing/2014/main" val="985116657"/>
                    </a:ext>
                  </a:extLst>
                </a:gridCol>
                <a:gridCol w="2503221">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Example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fontAlgn="b"/>
                      <a:r>
                        <a:rPr lang="en-US" sz="2800" b="0" i="0" u="none" strike="noStrike" dirty="0">
                          <a:solidFill>
                            <a:srgbClr val="CF3338"/>
                          </a:solidFill>
                          <a:effectLst/>
                          <a:latin typeface="Pragmatica" panose="020B0403040502020204" pitchFamily="34" charset="0"/>
                        </a:rPr>
                        <a:t>Identifier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Identifies an object (i.e. table, field)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a:solidFill>
                            <a:srgbClr val="CF3338"/>
                          </a:solidFill>
                          <a:effectLst/>
                          <a:latin typeface="Consolas" panose="020B0609020204030204" pitchFamily="49" charset="0"/>
                        </a:rPr>
                        <a:t>Master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fontAlgn="b"/>
                      <a:r>
                        <a:rPr lang="en-US" sz="2800" b="0" i="0" u="none" strike="noStrike" dirty="0">
                          <a:solidFill>
                            <a:srgbClr val="CF3338"/>
                          </a:solidFill>
                          <a:effectLst/>
                          <a:latin typeface="Pragmatica" panose="020B0403040502020204" pitchFamily="34" charset="0"/>
                        </a:rPr>
                        <a:t>Operator</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Takes some action (perform calculation,, rename something)</a:t>
                      </a:r>
                    </a:p>
                  </a:txBody>
                  <a:tcPr marL="7620" marR="7620" marT="7620" marB="0" anchor="b">
                    <a:lnL>
                      <a:noFill/>
                    </a:lnL>
                    <a:lnR>
                      <a:noFill/>
                    </a:lnR>
                    <a:lnT>
                      <a:noFill/>
                    </a:lnT>
                    <a:lnB>
                      <a:noFill/>
                    </a:lnB>
                  </a:tcPr>
                </a:tc>
                <a:tc>
                  <a:txBody>
                    <a:bodyPr/>
                    <a:lstStyle/>
                    <a:p>
                      <a:pPr algn="l" fontAlgn="b"/>
                      <a:r>
                        <a:rPr lang="en-US" sz="2800" b="0" i="0" u="none" strike="noStrike">
                          <a:solidFill>
                            <a:srgbClr val="CF3338"/>
                          </a:solidFill>
                          <a:effectLst/>
                          <a:latin typeface="Consolas" panose="020B0609020204030204" pitchFamily="49" charset="0"/>
                        </a:rPr>
                        <a:t>+, AS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fontAlgn="b"/>
                      <a:r>
                        <a:rPr lang="en-US" sz="2800" b="0" i="0" u="none" strike="noStrike">
                          <a:solidFill>
                            <a:srgbClr val="CF3338"/>
                          </a:solidFill>
                          <a:effectLst/>
                          <a:latin typeface="Pragmatica" panose="020B0403040502020204" pitchFamily="34" charset="0"/>
                        </a:rPr>
                        <a:t>Expression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Applies criteria to data</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err="1">
                          <a:solidFill>
                            <a:srgbClr val="CF3338"/>
                          </a:solidFill>
                          <a:effectLst/>
                          <a:latin typeface="Consolas" panose="020B0609020204030204" pitchFamily="49" charset="0"/>
                        </a:rPr>
                        <a:t>birthYear</a:t>
                      </a:r>
                      <a:r>
                        <a:rPr lang="en-US" sz="2800" b="0" i="0" u="none" strike="noStrike" dirty="0">
                          <a:solidFill>
                            <a:srgbClr val="CF3338"/>
                          </a:solidFill>
                          <a:effectLst/>
                          <a:latin typeface="Consolas" panose="020B0609020204030204" pitchFamily="49" charset="0"/>
                        </a:rPr>
                        <a:t> &gt; 1960</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599462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Joining data sources with </a:t>
            </a:r>
            <a:r>
              <a:rPr lang="en-US" sz="6600" b="1" dirty="0">
                <a:solidFill>
                  <a:schemeClr val="bg1"/>
                </a:solidFill>
                <a:latin typeface="Consolas" panose="020B0609020204030204" pitchFamily="49" charset="0"/>
              </a:rPr>
              <a:t>XLOOKUP()</a:t>
            </a:r>
          </a:p>
        </p:txBody>
      </p:sp>
    </p:spTree>
    <p:extLst>
      <p:ext uri="{BB962C8B-B14F-4D97-AF65-F5344CB8AC3E}">
        <p14:creationId xmlns:p14="http://schemas.microsoft.com/office/powerpoint/2010/main" val="2386839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Making many cells light work </a:t>
            </a:r>
          </a:p>
        </p:txBody>
      </p:sp>
      <p:sp>
        <p:nvSpPr>
          <p:cNvPr id="3" name="TextBox 2"/>
          <p:cNvSpPr txBox="1"/>
          <p:nvPr/>
        </p:nvSpPr>
        <p:spPr>
          <a:xfrm>
            <a:off x="3749040" y="2127965"/>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717003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223761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5. LET(), LAMBDA() and the future of Excel</a:t>
            </a:r>
          </a:p>
        </p:txBody>
      </p:sp>
    </p:spTree>
    <p:extLst>
      <p:ext uri="{BB962C8B-B14F-4D97-AF65-F5344CB8AC3E}">
        <p14:creationId xmlns:p14="http://schemas.microsoft.com/office/powerpoint/2010/main" val="2807702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428772" cy="1015663"/>
          </a:xfrm>
          <a:prstGeom prst="rect">
            <a:avLst/>
          </a:prstGeom>
          <a:noFill/>
        </p:spPr>
        <p:txBody>
          <a:bodyPr wrap="square" rtlCol="0">
            <a:spAutoFit/>
          </a:bodyPr>
          <a:lstStyle/>
          <a:p>
            <a:r>
              <a:rPr lang="en-US" sz="6000" dirty="0">
                <a:latin typeface="Aliens &amp; cows" panose="00000500000000000000" pitchFamily="2" charset="0"/>
              </a:rPr>
              <a:t>Sections</a:t>
            </a:r>
          </a:p>
        </p:txBody>
      </p:sp>
      <p:sp>
        <p:nvSpPr>
          <p:cNvPr id="3" name="TextBox 2"/>
          <p:cNvSpPr txBox="1"/>
          <p:nvPr/>
        </p:nvSpPr>
        <p:spPr>
          <a:xfrm>
            <a:off x="347240" y="2127965"/>
            <a:ext cx="9595413" cy="2246769"/>
          </a:xfrm>
          <a:prstGeom prst="rect">
            <a:avLst/>
          </a:prstGeom>
          <a:noFill/>
        </p:spPr>
        <p:txBody>
          <a:bodyPr wrap="square" rtlCol="0">
            <a:spAutoFit/>
          </a:bodyPr>
          <a:lstStyle/>
          <a:p>
            <a:pPr marL="514350" indent="-514350">
              <a:buClr>
                <a:srgbClr val="CF3338"/>
              </a:buClr>
              <a:buFont typeface="+mj-lt"/>
              <a:buAutoNum type="arabicPeriod"/>
            </a:pPr>
            <a:r>
              <a:rPr lang="en-US" sz="2800" dirty="0">
                <a:solidFill>
                  <a:srgbClr val="707070"/>
                </a:solidFill>
                <a:latin typeface="Pragmatica" panose="020B0403040502020204" pitchFamily="34" charset="0"/>
              </a:rPr>
              <a:t>Basics of formulas and functions</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Formula design &amp; audit</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Conditional logic &amp; formulas</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Dynamic arrays</a:t>
            </a:r>
          </a:p>
          <a:p>
            <a:pPr marL="514350" indent="-514350">
              <a:buClr>
                <a:srgbClr val="CF3338"/>
              </a:buClr>
              <a:buFont typeface="+mj-lt"/>
              <a:buAutoNum type="arabicPeriod"/>
            </a:pPr>
            <a:r>
              <a:rPr lang="en-US" sz="2800" dirty="0">
                <a:solidFill>
                  <a:srgbClr val="707070"/>
                </a:solidFill>
                <a:latin typeface="Pragmatica" panose="020B0403040502020204" pitchFamily="34" charset="0"/>
              </a:rPr>
              <a:t>LET(), LAMBDA() and the future of Excel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74752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Do not </a:t>
            </a:r>
            <a:r>
              <a:rPr lang="en-US" sz="4800" dirty="0">
                <a:latin typeface="Consolas" panose="020B0609020204030204" pitchFamily="49" charset="0"/>
              </a:rPr>
              <a:t>LET()</a:t>
            </a:r>
            <a:r>
              <a:rPr lang="en-US" sz="4800" dirty="0">
                <a:latin typeface="Aliens &amp; cows" panose="00000500000000000000" pitchFamily="2" charset="0"/>
              </a:rPr>
              <a:t> your code repeat!</a:t>
            </a:r>
          </a:p>
        </p:txBody>
      </p:sp>
      <p:sp>
        <p:nvSpPr>
          <p:cNvPr id="3" name="TextBox 2"/>
          <p:cNvSpPr txBox="1"/>
          <p:nvPr/>
        </p:nvSpPr>
        <p:spPr>
          <a:xfrm>
            <a:off x="773158" y="1438332"/>
            <a:ext cx="5700429" cy="3456972"/>
          </a:xfrm>
          <a:prstGeom prst="rect">
            <a:avLst/>
          </a:prstGeom>
          <a:noFill/>
        </p:spPr>
        <p:txBody>
          <a:bodyPr wrap="square" rtlCol="0">
            <a:spAutoFit/>
          </a:bodyPr>
          <a:lstStyle/>
          <a:p>
            <a:pPr marL="76200" marR="190500" lvl="0">
              <a:lnSpc>
                <a:spcPct val="115000"/>
              </a:lnSpc>
              <a:spcBef>
                <a:spcPts val="800"/>
              </a:spcBef>
              <a:buClr>
                <a:srgbClr val="CF3338"/>
              </a:buClr>
              <a:buSzPts val="2400"/>
            </a:pPr>
            <a:r>
              <a:rPr lang="en-US" sz="3200" i="1" dirty="0">
                <a:solidFill>
                  <a:schemeClr val="bg1">
                    <a:lumMod val="50000"/>
                  </a:schemeClr>
                </a:solidFill>
              </a:rPr>
              <a:t>“The LET function assigns names to calculation results. This allows storing intermediate calculations, values, or defining names inside a formula.”</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4" name="TextBox 3">
            <a:extLst>
              <a:ext uri="{FF2B5EF4-FFF2-40B4-BE49-F238E27FC236}">
                <a16:creationId xmlns:a16="http://schemas.microsoft.com/office/drawing/2014/main" id="{8B845634-53D0-321C-7AAC-5D8F63C8A1E3}"/>
              </a:ext>
            </a:extLst>
          </p:cNvPr>
          <p:cNvSpPr txBox="1"/>
          <p:nvPr/>
        </p:nvSpPr>
        <p:spPr>
          <a:xfrm>
            <a:off x="132376" y="6467613"/>
            <a:ext cx="7760579" cy="276999"/>
          </a:xfrm>
          <a:prstGeom prst="rect">
            <a:avLst/>
          </a:prstGeom>
          <a:noFill/>
        </p:spPr>
        <p:txBody>
          <a:bodyPr wrap="square">
            <a:spAutoFit/>
          </a:bodyPr>
          <a:lstStyle/>
          <a:p>
            <a:r>
              <a:rPr lang="en-US" sz="1200" dirty="0"/>
              <a:t>https://www.microsoft.com/en-us/research/blog/lambda-the-ultimatae-excel-worksheet-function/</a:t>
            </a:r>
          </a:p>
        </p:txBody>
      </p:sp>
      <p:pic>
        <p:nvPicPr>
          <p:cNvPr id="1028" name="Picture 4" descr="LET diagram">
            <a:extLst>
              <a:ext uri="{FF2B5EF4-FFF2-40B4-BE49-F238E27FC236}">
                <a16:creationId xmlns:a16="http://schemas.microsoft.com/office/drawing/2014/main" id="{FDAC93FB-2D86-144A-6846-109161FF5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1067" y="1438332"/>
            <a:ext cx="4773877" cy="329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252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It’s official… Excel IS programming! </a:t>
            </a:r>
          </a:p>
        </p:txBody>
      </p:sp>
      <p:sp>
        <p:nvSpPr>
          <p:cNvPr id="3" name="TextBox 2"/>
          <p:cNvSpPr txBox="1"/>
          <p:nvPr/>
        </p:nvSpPr>
        <p:spPr>
          <a:xfrm>
            <a:off x="575721" y="4187306"/>
            <a:ext cx="9744047" cy="1754776"/>
          </a:xfrm>
          <a:prstGeom prst="rect">
            <a:avLst/>
          </a:prstGeom>
          <a:noFill/>
        </p:spPr>
        <p:txBody>
          <a:bodyPr wrap="square" rtlCol="0">
            <a:spAutoFit/>
          </a:bodyPr>
          <a:lstStyle/>
          <a:p>
            <a:pPr marL="76200" marR="190500" lvl="0">
              <a:lnSpc>
                <a:spcPct val="115000"/>
              </a:lnSpc>
              <a:spcBef>
                <a:spcPts val="800"/>
              </a:spcBef>
              <a:buClr>
                <a:srgbClr val="CF3338"/>
              </a:buClr>
              <a:buSzPts val="2400"/>
            </a:pPr>
            <a:r>
              <a:rPr lang="en-US" sz="3200" i="1" dirty="0">
                <a:solidFill>
                  <a:schemeClr val="bg1">
                    <a:lumMod val="50000"/>
                  </a:schemeClr>
                </a:solidFill>
              </a:rPr>
              <a:t>“</a:t>
            </a:r>
            <a:r>
              <a:rPr lang="en-US" sz="3200" i="1" dirty="0">
                <a:solidFill>
                  <a:schemeClr val="bg1">
                    <a:lumMod val="50000"/>
                  </a:schemeClr>
                </a:solidFill>
                <a:effectLst/>
                <a:latin typeface="Segoe UI" panose="020B0502040204020203" pitchFamily="34" charset="0"/>
              </a:rPr>
              <a:t>With LAMBDA, Excel has become Turing-complete. You can now, in principle, write any computation in the Excel formula language.”</a:t>
            </a:r>
            <a:endParaRPr lang="en-US" sz="3200" i="1" dirty="0">
              <a:solidFill>
                <a:schemeClr val="bg1">
                  <a:lumMod val="50000"/>
                </a:schemeClr>
              </a:solidFill>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a:extLst>
              <a:ext uri="{FF2B5EF4-FFF2-40B4-BE49-F238E27FC236}">
                <a16:creationId xmlns:a16="http://schemas.microsoft.com/office/drawing/2014/main" id="{93D5A670-D908-54CF-FF48-6073EE49FD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332" y="1236257"/>
            <a:ext cx="6600283" cy="27655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845634-53D0-321C-7AAC-5D8F63C8A1E3}"/>
              </a:ext>
            </a:extLst>
          </p:cNvPr>
          <p:cNvSpPr txBox="1"/>
          <p:nvPr/>
        </p:nvSpPr>
        <p:spPr>
          <a:xfrm>
            <a:off x="132376" y="6467613"/>
            <a:ext cx="7760579" cy="276999"/>
          </a:xfrm>
          <a:prstGeom prst="rect">
            <a:avLst/>
          </a:prstGeom>
          <a:noFill/>
        </p:spPr>
        <p:txBody>
          <a:bodyPr wrap="square">
            <a:spAutoFit/>
          </a:bodyPr>
          <a:lstStyle/>
          <a:p>
            <a:r>
              <a:rPr lang="en-US" sz="1200" dirty="0"/>
              <a:t>https://www.microsoft.com/en-us/research/blog/lambda-the-ultimatae-excel-worksheet-function/</a:t>
            </a:r>
          </a:p>
        </p:txBody>
      </p:sp>
    </p:spTree>
    <p:extLst>
      <p:ext uri="{BB962C8B-B14F-4D97-AF65-F5344CB8AC3E}">
        <p14:creationId xmlns:p14="http://schemas.microsoft.com/office/powerpoint/2010/main" val="911082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52766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Demo</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quadratic</a:t>
            </a:r>
          </a:p>
          <a:p>
            <a:pPr marL="95250" lvl="0">
              <a:lnSpc>
                <a:spcPct val="115000"/>
              </a:lnSpc>
              <a:spcBef>
                <a:spcPts val="750"/>
              </a:spcBef>
              <a:buClr>
                <a:srgbClr val="C00000"/>
              </a:buClr>
              <a:buSzPts val="2100"/>
            </a:pPr>
            <a:endParaRPr lang="en-US" sz="24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Derive the quadratic formula for a=1, b=-5, c=6 using </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LET()</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LAMBDA()</a:t>
            </a:r>
          </a:p>
          <a:p>
            <a:pPr marL="438150" lvl="0" indent="-342900">
              <a:lnSpc>
                <a:spcPct val="115000"/>
              </a:lnSpc>
              <a:spcBef>
                <a:spcPts val="750"/>
              </a:spcBef>
              <a:buClr>
                <a:srgbClr val="C00000"/>
              </a:buClr>
              <a:buSzPts val="2100"/>
              <a:buFont typeface="Arial" panose="020B0604020202020204" pitchFamily="34" charset="0"/>
              <a:buChar char="•"/>
            </a:pPr>
            <a:r>
              <a:rPr lang="en-US" sz="2400" dirty="0">
                <a:solidFill>
                  <a:srgbClr val="C00000"/>
                </a:solidFill>
                <a:latin typeface="Consolas" panose="020B0609020204030204" pitchFamily="49" charset="0"/>
                <a:ea typeface="Consolas"/>
                <a:cs typeface="Consolas"/>
                <a:sym typeface="Consolas"/>
              </a:rPr>
              <a:t>LAMBDA() </a:t>
            </a:r>
            <a:r>
              <a:rPr lang="en-US" sz="2400" dirty="0">
                <a:solidFill>
                  <a:srgbClr val="C00000"/>
                </a:solidFill>
                <a:latin typeface="Pragmatica" panose="020B0403040502020204"/>
                <a:ea typeface="Consolas"/>
                <a:cs typeface="Consolas"/>
                <a:sym typeface="Consolas"/>
              </a:rPr>
              <a:t> (Name Manager)</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pic>
        <p:nvPicPr>
          <p:cNvPr id="3074" name="Picture 2">
            <a:extLst>
              <a:ext uri="{FF2B5EF4-FFF2-40B4-BE49-F238E27FC236}">
                <a16:creationId xmlns:a16="http://schemas.microsoft.com/office/drawing/2014/main" id="{54BECBDA-15BF-7493-DABA-C2621C055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698" y="1143298"/>
            <a:ext cx="4876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091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Recap: </a:t>
            </a:r>
            <a:r>
              <a:rPr lang="en-US" sz="5400" dirty="0">
                <a:latin typeface="Consolas" panose="020B0609020204030204" pitchFamily="49" charset="0"/>
              </a:rPr>
              <a:t>LET()</a:t>
            </a:r>
            <a:r>
              <a:rPr lang="en-US" sz="5400" dirty="0">
                <a:latin typeface="Aliens &amp; cows" panose="00000500000000000000" pitchFamily="2" charset="0"/>
              </a:rPr>
              <a:t> vs </a:t>
            </a:r>
            <a:r>
              <a:rPr lang="en-US" sz="5400" dirty="0">
                <a:latin typeface="Consolas" panose="020B0609020204030204" pitchFamily="49" charset="0"/>
              </a:rPr>
              <a:t>LAMBDA()</a:t>
            </a:r>
          </a:p>
        </p:txBody>
      </p:sp>
      <p:graphicFrame>
        <p:nvGraphicFramePr>
          <p:cNvPr id="4" name="Table 3"/>
          <p:cNvGraphicFramePr>
            <a:graphicFrameLocks noGrp="1"/>
          </p:cNvGraphicFramePr>
          <p:nvPr>
            <p:extLst>
              <p:ext uri="{D42A27DB-BD31-4B8C-83A1-F6EECF244321}">
                <p14:modId xmlns:p14="http://schemas.microsoft.com/office/powerpoint/2010/main" val="3644213013"/>
              </p:ext>
            </p:extLst>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4805567">
                  <a:extLst>
                    <a:ext uri="{9D8B030D-6E8A-4147-A177-3AD203B41FA5}">
                      <a16:colId xmlns:a16="http://schemas.microsoft.com/office/drawing/2014/main" val="985116657"/>
                    </a:ext>
                  </a:extLst>
                </a:gridCol>
                <a:gridCol w="4268984">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Method</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Pros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Cons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a:r>
                        <a:rPr lang="en-US" sz="2400" dirty="0">
                          <a:effectLst/>
                          <a:latin typeface="Consolas" panose="020B0609020204030204" pitchFamily="49" charset="0"/>
                        </a:rPr>
                        <a:t>LET()</a:t>
                      </a:r>
                    </a:p>
                  </a:txBody>
                  <a:tcPr marR="28575" marT="28575" marB="28575" anchor="ctr">
                    <a:lnL>
                      <a:noFill/>
                    </a:lnL>
                    <a:lnR>
                      <a:noFill/>
                    </a:lnR>
                    <a:lnT>
                      <a:noFill/>
                    </a:lnT>
                    <a:lnB>
                      <a:noFill/>
                    </a:lnB>
                    <a:solidFill>
                      <a:srgbClr val="D9D9D9"/>
                    </a:solidFill>
                  </a:tcPr>
                </a:tc>
                <a:tc>
                  <a:txBody>
                    <a:bodyPr/>
                    <a:lstStyle/>
                    <a:p>
                      <a:pPr algn="l"/>
                      <a:r>
                        <a:rPr lang="en-US" sz="2400" dirty="0">
                          <a:effectLst/>
                        </a:rPr>
                        <a:t>Easy to set up</a:t>
                      </a:r>
                    </a:p>
                  </a:txBody>
                  <a:tcPr marL="28575" marR="28575" marT="28575" marB="28575" anchor="ctr">
                    <a:lnL>
                      <a:noFill/>
                    </a:lnL>
                    <a:lnR>
                      <a:noFill/>
                    </a:lnR>
                    <a:lnT>
                      <a:noFill/>
                    </a:lnT>
                    <a:lnB>
                      <a:noFill/>
                    </a:lnB>
                    <a:solidFill>
                      <a:srgbClr val="D9D9D9"/>
                    </a:solidFill>
                  </a:tcPr>
                </a:tc>
                <a:tc>
                  <a:txBody>
                    <a:bodyPr/>
                    <a:lstStyle/>
                    <a:p>
                      <a:pPr algn="l"/>
                      <a:r>
                        <a:rPr lang="en-US" sz="2400">
                          <a:effectLst/>
                        </a:rPr>
                        <a:t>Can only return one at a time, difficult to use across workbooks</a:t>
                      </a:r>
                    </a:p>
                  </a:txBody>
                  <a:tcPr marL="28575" marR="28575" marT="28575" marB="28575" anchor="ctr">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a:r>
                        <a:rPr lang="en-US" sz="2400">
                          <a:effectLst/>
                          <a:latin typeface="Consolas" panose="020B0609020204030204" pitchFamily="49" charset="0"/>
                        </a:rPr>
                        <a:t>LAMBDA()</a:t>
                      </a:r>
                    </a:p>
                  </a:txBody>
                  <a:tcPr marR="28575" marT="28575" marB="28575" anchor="ctr">
                    <a:lnL>
                      <a:noFill/>
                    </a:lnL>
                    <a:lnR>
                      <a:noFill/>
                    </a:lnR>
                    <a:lnT>
                      <a:noFill/>
                    </a:lnT>
                    <a:lnB>
                      <a:noFill/>
                    </a:lnB>
                  </a:tcPr>
                </a:tc>
                <a:tc>
                  <a:txBody>
                    <a:bodyPr/>
                    <a:lstStyle/>
                    <a:p>
                      <a:pPr algn="l"/>
                      <a:r>
                        <a:rPr lang="en-US" sz="2400">
                          <a:effectLst/>
                        </a:rPr>
                        <a:t>Can reuse across workbook, can return multiple values</a:t>
                      </a:r>
                    </a:p>
                  </a:txBody>
                  <a:tcPr marL="28575" marR="28575" marT="28575" marB="28575" anchor="ctr">
                    <a:lnL>
                      <a:noFill/>
                    </a:lnL>
                    <a:lnR>
                      <a:noFill/>
                    </a:lnR>
                    <a:lnT>
                      <a:noFill/>
                    </a:lnT>
                    <a:lnB>
                      <a:noFill/>
                    </a:lnB>
                  </a:tcPr>
                </a:tc>
                <a:tc>
                  <a:txBody>
                    <a:bodyPr/>
                    <a:lstStyle/>
                    <a:p>
                      <a:pPr algn="l"/>
                      <a:r>
                        <a:rPr lang="en-US" sz="2400">
                          <a:effectLst/>
                        </a:rPr>
                        <a:t>Clunky to set up</a:t>
                      </a:r>
                    </a:p>
                  </a:txBody>
                  <a:tcPr marL="28575" marR="28575" marT="28575" marB="28575" anchor="ctr">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a:r>
                        <a:rPr lang="en-US" sz="2400" dirty="0">
                          <a:effectLst/>
                          <a:latin typeface="Consolas" panose="020B0609020204030204" pitchFamily="49" charset="0"/>
                        </a:rPr>
                        <a:t>LAMBDA()</a:t>
                      </a:r>
                      <a:r>
                        <a:rPr lang="en-US" sz="2400" dirty="0">
                          <a:effectLst/>
                          <a:latin typeface="Pragmatica" panose="020B0403040502020204"/>
                        </a:rPr>
                        <a:t> (Name manager)</a:t>
                      </a:r>
                    </a:p>
                  </a:txBody>
                  <a:tcPr marR="28575" marT="28575" marB="28575" anchor="ctr">
                    <a:lnL>
                      <a:noFill/>
                    </a:lnL>
                    <a:lnR>
                      <a:noFill/>
                    </a:lnR>
                    <a:lnT>
                      <a:noFill/>
                    </a:lnT>
                    <a:lnB>
                      <a:noFill/>
                    </a:lnB>
                    <a:solidFill>
                      <a:srgbClr val="D9D9D9"/>
                    </a:solidFill>
                  </a:tcPr>
                </a:tc>
                <a:tc>
                  <a:txBody>
                    <a:bodyPr/>
                    <a:lstStyle/>
                    <a:p>
                      <a:pPr algn="l"/>
                      <a:r>
                        <a:rPr lang="en-US" sz="2400">
                          <a:effectLst/>
                        </a:rPr>
                        <a:t>Can do it all!</a:t>
                      </a:r>
                    </a:p>
                  </a:txBody>
                  <a:tcPr marL="28575" marR="28575" marT="28575" marB="28575" anchor="ctr">
                    <a:lnL>
                      <a:noFill/>
                    </a:lnL>
                    <a:lnR>
                      <a:noFill/>
                    </a:lnR>
                    <a:lnT>
                      <a:noFill/>
                    </a:lnT>
                    <a:lnB>
                      <a:noFill/>
                    </a:lnB>
                    <a:solidFill>
                      <a:srgbClr val="D9D9D9"/>
                    </a:solidFill>
                  </a:tcPr>
                </a:tc>
                <a:tc>
                  <a:txBody>
                    <a:bodyPr/>
                    <a:lstStyle/>
                    <a:p>
                      <a:pPr algn="l"/>
                      <a:r>
                        <a:rPr lang="en-US" sz="2400" dirty="0">
                          <a:effectLst/>
                        </a:rPr>
                        <a:t>Difficult to set up</a:t>
                      </a:r>
                    </a:p>
                  </a:txBody>
                  <a:tcPr marL="28575" marR="28575" marT="28575" marB="28575" anchor="ctr">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1972234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37042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Exercise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Worksheet: </a:t>
            </a:r>
            <a:r>
              <a:rPr lang="en-US" sz="2400" dirty="0">
                <a:solidFill>
                  <a:srgbClr val="C00000"/>
                </a:solidFill>
                <a:latin typeface="Consolas" panose="020B0609020204030204" pitchFamily="49" charset="0"/>
                <a:ea typeface="Consolas"/>
                <a:cs typeface="Consolas"/>
                <a:sym typeface="Consolas"/>
              </a:rPr>
              <a:t>circumference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Write a LAMBDA() function called </a:t>
            </a:r>
            <a:r>
              <a:rPr lang="en-US" sz="2400" dirty="0">
                <a:solidFill>
                  <a:srgbClr val="C00000"/>
                </a:solidFill>
                <a:latin typeface="Consolas" panose="020B0609020204030204" pitchFamily="49" charset="0"/>
                <a:ea typeface="Consolas"/>
                <a:cs typeface="Consolas"/>
                <a:sym typeface="Consolas"/>
              </a:rPr>
              <a:t>circumference()</a:t>
            </a:r>
            <a:r>
              <a:rPr lang="en-US" sz="2400" dirty="0">
                <a:solidFill>
                  <a:srgbClr val="C00000"/>
                </a:solidFill>
                <a:latin typeface="Pragmatica" panose="020B0403040502020204"/>
                <a:ea typeface="Consolas"/>
                <a:cs typeface="Consolas"/>
                <a:sym typeface="Consolas"/>
              </a:rPr>
              <a:t> to get the circumference of a circle</a:t>
            </a:r>
          </a:p>
          <a:p>
            <a:pPr marL="95250" lvl="0">
              <a:lnSpc>
                <a:spcPct val="115000"/>
              </a:lnSpc>
              <a:spcBef>
                <a:spcPts val="750"/>
              </a:spcBef>
              <a:buClr>
                <a:srgbClr val="C00000"/>
              </a:buClr>
              <a:buSzPts val="2100"/>
            </a:pPr>
            <a:r>
              <a:rPr lang="en-US" sz="2400" dirty="0">
                <a:solidFill>
                  <a:srgbClr val="C00000"/>
                </a:solidFill>
                <a:latin typeface="Pragmatica" panose="020B0403040502020204"/>
                <a:ea typeface="Consolas"/>
                <a:cs typeface="Consolas"/>
                <a:sym typeface="Consolas"/>
              </a:rPr>
              <a:t>(</a:t>
            </a:r>
            <a:r>
              <a:rPr lang="en-US" sz="2400" i="1" dirty="0">
                <a:solidFill>
                  <a:srgbClr val="C00000"/>
                </a:solidFill>
                <a:latin typeface="Pragmatica" panose="020B0403040502020204"/>
                <a:ea typeface="Consolas"/>
                <a:cs typeface="Consolas"/>
                <a:sym typeface="Consolas"/>
              </a:rPr>
              <a:t>Hint… use the </a:t>
            </a:r>
            <a:r>
              <a:rPr lang="en-US" sz="2400" dirty="0">
                <a:solidFill>
                  <a:srgbClr val="C00000"/>
                </a:solidFill>
                <a:latin typeface="Consolas" panose="020B0609020204030204" pitchFamily="49" charset="0"/>
                <a:ea typeface="Consolas"/>
                <a:cs typeface="Consolas"/>
                <a:sym typeface="Consolas"/>
              </a:rPr>
              <a:t>PI()</a:t>
            </a:r>
            <a:r>
              <a:rPr lang="en-US" sz="2400" i="1" dirty="0">
                <a:solidFill>
                  <a:srgbClr val="C00000"/>
                </a:solidFill>
                <a:latin typeface="Pragmatica" panose="020B0403040502020204"/>
                <a:ea typeface="Consolas"/>
                <a:cs typeface="Consolas"/>
                <a:sym typeface="Consolas"/>
              </a:rPr>
              <a:t> function!)</a:t>
            </a:r>
            <a:endParaRPr lang="en-US" sz="2400" i="1"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
        <p:nvSpPr>
          <p:cNvPr id="6" name="TextBox 5">
            <a:extLst>
              <a:ext uri="{FF2B5EF4-FFF2-40B4-BE49-F238E27FC236}">
                <a16:creationId xmlns:a16="http://schemas.microsoft.com/office/drawing/2014/main" id="{A63091DC-3145-25C5-B7FD-A68C2A68196A}"/>
              </a:ext>
            </a:extLst>
          </p:cNvPr>
          <p:cNvSpPr txBox="1"/>
          <p:nvPr/>
        </p:nvSpPr>
        <p:spPr>
          <a:xfrm>
            <a:off x="84291" y="6321019"/>
            <a:ext cx="6116470" cy="369332"/>
          </a:xfrm>
          <a:prstGeom prst="rect">
            <a:avLst/>
          </a:prstGeom>
          <a:noFill/>
        </p:spPr>
        <p:txBody>
          <a:bodyPr wrap="square">
            <a:spAutoFit/>
          </a:bodyPr>
          <a:lstStyle/>
          <a:p>
            <a:r>
              <a:rPr lang="en-US" dirty="0"/>
              <a:t>https://www.cuemath.com/all-circle-formulas/</a:t>
            </a:r>
          </a:p>
        </p:txBody>
      </p:sp>
      <p:pic>
        <p:nvPicPr>
          <p:cNvPr id="7" name="Picture 6">
            <a:extLst>
              <a:ext uri="{FF2B5EF4-FFF2-40B4-BE49-F238E27FC236}">
                <a16:creationId xmlns:a16="http://schemas.microsoft.com/office/drawing/2014/main" id="{2DDD8612-750E-8173-D22E-0DB425B3E7C9}"/>
              </a:ext>
            </a:extLst>
          </p:cNvPr>
          <p:cNvPicPr>
            <a:picLocks noChangeAspect="1"/>
          </p:cNvPicPr>
          <p:nvPr/>
        </p:nvPicPr>
        <p:blipFill>
          <a:blip r:embed="rId3"/>
          <a:stretch>
            <a:fillRect/>
          </a:stretch>
        </p:blipFill>
        <p:spPr>
          <a:xfrm>
            <a:off x="456276" y="4001806"/>
            <a:ext cx="3911008" cy="2074077"/>
          </a:xfrm>
          <a:prstGeom prst="rect">
            <a:avLst/>
          </a:prstGeom>
        </p:spPr>
      </p:pic>
    </p:spTree>
    <p:extLst>
      <p:ext uri="{BB962C8B-B14F-4D97-AF65-F5344CB8AC3E}">
        <p14:creationId xmlns:p14="http://schemas.microsoft.com/office/powerpoint/2010/main" val="3449313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Yes, LAMBDA() can be reused</a:t>
            </a:r>
            <a:endParaRPr lang="en-US" sz="5400" dirty="0">
              <a:latin typeface="Consolas" panose="020B0609020204030204" pitchFamily="49" charset="0"/>
            </a:endParaRPr>
          </a:p>
        </p:txBody>
      </p:sp>
      <p:sp>
        <p:nvSpPr>
          <p:cNvPr id="3" name="TextBox 2">
            <a:extLst>
              <a:ext uri="{FF2B5EF4-FFF2-40B4-BE49-F238E27FC236}">
                <a16:creationId xmlns:a16="http://schemas.microsoft.com/office/drawing/2014/main" id="{44EF842D-85AA-0D5E-5C7E-DC8A882628EA}"/>
              </a:ext>
            </a:extLst>
          </p:cNvPr>
          <p:cNvSpPr txBox="1"/>
          <p:nvPr/>
        </p:nvSpPr>
        <p:spPr>
          <a:xfrm>
            <a:off x="68238" y="5859905"/>
            <a:ext cx="9803642" cy="923330"/>
          </a:xfrm>
          <a:prstGeom prst="rect">
            <a:avLst/>
          </a:prstGeom>
          <a:noFill/>
        </p:spPr>
        <p:txBody>
          <a:bodyPr wrap="square">
            <a:spAutoFit/>
          </a:bodyPr>
          <a:lstStyle/>
          <a:p>
            <a:r>
              <a:rPr lang="en-US" dirty="0"/>
              <a:t>https://www.microsoft.com/en-us/garage/profiles/advanced-formula-environment-a-microsoft-garage-project/#:~:text=The%20advanced%20formula%20environment%20is,making%20them%20easier%20to%20read.</a:t>
            </a:r>
          </a:p>
        </p:txBody>
      </p:sp>
      <p:pic>
        <p:nvPicPr>
          <p:cNvPr id="7" name="Picture 6">
            <a:extLst>
              <a:ext uri="{FF2B5EF4-FFF2-40B4-BE49-F238E27FC236}">
                <a16:creationId xmlns:a16="http://schemas.microsoft.com/office/drawing/2014/main" id="{102F46A9-C101-3CB6-6CE3-7A5A0625512F}"/>
              </a:ext>
            </a:extLst>
          </p:cNvPr>
          <p:cNvPicPr>
            <a:picLocks noChangeAspect="1"/>
          </p:cNvPicPr>
          <p:nvPr/>
        </p:nvPicPr>
        <p:blipFill>
          <a:blip r:embed="rId4"/>
          <a:stretch>
            <a:fillRect/>
          </a:stretch>
        </p:blipFill>
        <p:spPr>
          <a:xfrm>
            <a:off x="1601336" y="1078787"/>
            <a:ext cx="6614523" cy="4291866"/>
          </a:xfrm>
          <a:prstGeom prst="rect">
            <a:avLst/>
          </a:prstGeom>
        </p:spPr>
      </p:pic>
    </p:spTree>
    <p:extLst>
      <p:ext uri="{BB962C8B-B14F-4D97-AF65-F5344CB8AC3E}">
        <p14:creationId xmlns:p14="http://schemas.microsoft.com/office/powerpoint/2010/main" val="2937870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Making many cells light work </a:t>
            </a:r>
          </a:p>
        </p:txBody>
      </p:sp>
      <p:sp>
        <p:nvSpPr>
          <p:cNvPr id="3" name="TextBox 2"/>
          <p:cNvSpPr txBox="1"/>
          <p:nvPr/>
        </p:nvSpPr>
        <p:spPr>
          <a:xfrm>
            <a:off x="3749040" y="2127965"/>
            <a:ext cx="6193613" cy="1754968"/>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Slice and dice</a:t>
            </a:r>
          </a:p>
          <a:p>
            <a:pPr marL="457200" marR="190500" lvl="0" indent="-381000">
              <a:lnSpc>
                <a:spcPct val="115000"/>
              </a:lnSpc>
              <a:spcBef>
                <a:spcPts val="800"/>
              </a:spcBef>
              <a:buClr>
                <a:srgbClr val="CF3338"/>
              </a:buClr>
              <a:buSzPts val="2400"/>
              <a:buChar char="•"/>
            </a:pPr>
            <a:r>
              <a:rPr lang="en-US" sz="2800" dirty="0">
                <a:solidFill>
                  <a:srgbClr val="505050"/>
                </a:solidFill>
              </a:rPr>
              <a:t>Drill down/roll up</a:t>
            </a:r>
          </a:p>
          <a:p>
            <a:pPr marL="457200" marR="190500" lvl="0" indent="-381000">
              <a:lnSpc>
                <a:spcPct val="115000"/>
              </a:lnSpc>
              <a:spcBef>
                <a:spcPts val="800"/>
              </a:spcBef>
              <a:buClr>
                <a:srgbClr val="CF3338"/>
              </a:buClr>
              <a:buSzPts val="2400"/>
              <a:buChar char="•"/>
            </a:pPr>
            <a:r>
              <a:rPr lang="en-US" sz="2800" dirty="0">
                <a:solidFill>
                  <a:srgbClr val="505050"/>
                </a:solidFill>
              </a:rPr>
              <a:t>Pivot/Unpivot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688973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3476286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4. Formula design &amp; audit</a:t>
            </a:r>
          </a:p>
        </p:txBody>
      </p:sp>
    </p:spTree>
    <p:extLst>
      <p:ext uri="{BB962C8B-B14F-4D97-AF65-F5344CB8AC3E}">
        <p14:creationId xmlns:p14="http://schemas.microsoft.com/office/powerpoint/2010/main" val="3960229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19116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Building readable functions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Add white space</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Do not repeat yourself</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Ditch nested IF()s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Don’t fear the helper column</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No hard codes</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608200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Following along</a:t>
            </a:r>
          </a:p>
        </p:txBody>
      </p:sp>
      <p:sp>
        <p:nvSpPr>
          <p:cNvPr id="3" name="TextBox 2"/>
          <p:cNvSpPr txBox="1"/>
          <p:nvPr/>
        </p:nvSpPr>
        <p:spPr>
          <a:xfrm>
            <a:off x="347240" y="2127965"/>
            <a:ext cx="9595413"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Each section is a workbook</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Solutions in separate workbooks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Follow along with demo notes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731138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4048288"/>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Auditing formulas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Consolas" panose="020B0609020204030204" pitchFamily="49" charset="0"/>
                <a:ea typeface="Consolas"/>
                <a:cs typeface="Consolas"/>
                <a:sym typeface="Consolas"/>
              </a:rPr>
              <a:t>Ctrl + `</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Consolas" panose="020B0609020204030204" pitchFamily="49" charset="0"/>
                <a:ea typeface="Consolas"/>
                <a:cs typeface="Consolas"/>
                <a:sym typeface="Consolas"/>
              </a:rPr>
              <a:t>FORMULATEXT()</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Pragmatica" panose="020B0403040502020204"/>
                <a:ea typeface="Consolas"/>
                <a:cs typeface="Consolas"/>
                <a:sym typeface="Consolas"/>
              </a:rPr>
              <a:t>Trace Dependents</a:t>
            </a:r>
          </a:p>
          <a:p>
            <a:pPr marL="552450" lvl="0" indent="-457200">
              <a:lnSpc>
                <a:spcPct val="115000"/>
              </a:lnSpc>
              <a:spcBef>
                <a:spcPts val="750"/>
              </a:spcBef>
              <a:buClr>
                <a:srgbClr val="C00000"/>
              </a:buClr>
              <a:buSzPts val="2100"/>
              <a:buFont typeface="+mj-lt"/>
              <a:buAutoNum type="arabicPeriod"/>
            </a:pPr>
            <a:r>
              <a:rPr lang="en-US" sz="2400" dirty="0">
                <a:solidFill>
                  <a:srgbClr val="C00000"/>
                </a:solidFill>
                <a:latin typeface="Consolas" panose="020B0609020204030204" pitchFamily="49" charset="0"/>
                <a:ea typeface="Consolas"/>
                <a:cs typeface="Consolas"/>
                <a:sym typeface="Consolas"/>
              </a:rPr>
              <a:t>F9</a:t>
            </a:r>
            <a:r>
              <a:rPr lang="en-US" sz="2400" dirty="0">
                <a:solidFill>
                  <a:srgbClr val="C00000"/>
                </a:solidFill>
                <a:latin typeface="Pragmatica" panose="020B0403040502020204"/>
                <a:ea typeface="Consolas"/>
                <a:cs typeface="Consolas"/>
                <a:sym typeface="Consolas"/>
              </a:rPr>
              <a:t> &amp; calculation options</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385818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2038858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6000" dirty="0">
                <a:latin typeface="Aliens &amp; cows" panose="00000500000000000000" pitchFamily="2" charset="0"/>
              </a:rPr>
              <a:t>Are you ready for some baseball?</a:t>
            </a:r>
          </a:p>
        </p:txBody>
      </p:sp>
      <p:sp>
        <p:nvSpPr>
          <p:cNvPr id="3" name="TextBox 2"/>
          <p:cNvSpPr txBox="1"/>
          <p:nvPr/>
        </p:nvSpPr>
        <p:spPr>
          <a:xfrm>
            <a:off x="262399" y="2039782"/>
            <a:ext cx="6798277" cy="2147896"/>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err="1">
                <a:solidFill>
                  <a:srgbClr val="505050"/>
                </a:solidFill>
              </a:rPr>
              <a:t>Lahman</a:t>
            </a:r>
            <a:r>
              <a:rPr lang="en-US" sz="2800" dirty="0">
                <a:solidFill>
                  <a:srgbClr val="505050"/>
                </a:solidFill>
              </a:rPr>
              <a:t> database: complete player statistics since 1871 plus salaries, Hall of Fame inductions and more!</a:t>
            </a:r>
          </a:p>
          <a:p>
            <a:pPr marL="457200" marR="190500" lvl="0" indent="-381000">
              <a:lnSpc>
                <a:spcPct val="115000"/>
              </a:lnSpc>
              <a:spcBef>
                <a:spcPts val="800"/>
              </a:spcBef>
              <a:buClr>
                <a:srgbClr val="CF3338"/>
              </a:buClr>
              <a:buSzPts val="2400"/>
              <a:buChar char="•"/>
            </a:pPr>
            <a:r>
              <a:rPr lang="en-US" sz="2800" dirty="0">
                <a:solidFill>
                  <a:srgbClr val="505050"/>
                </a:solidFill>
              </a:rPr>
              <a:t>Download </a:t>
            </a:r>
            <a:r>
              <a:rPr lang="en-US" sz="2800" dirty="0">
                <a:solidFill>
                  <a:srgbClr val="505050"/>
                </a:solidFill>
                <a:hlinkClick r:id="rId2"/>
              </a:rPr>
              <a:t>here</a:t>
            </a:r>
            <a:r>
              <a:rPr lang="en-US" sz="2800" dirty="0">
                <a:solidFill>
                  <a:srgbClr val="505050"/>
                </a:solidFill>
              </a:rPr>
              <a:t> for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aseball hat">
            <a:extLst>
              <a:ext uri="{FF2B5EF4-FFF2-40B4-BE49-F238E27FC236}">
                <a16:creationId xmlns:a16="http://schemas.microsoft.com/office/drawing/2014/main" id="{B54E27B2-737D-4EBD-A6A5-A0757D121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1552" y="1807094"/>
            <a:ext cx="4308049" cy="4308049"/>
          </a:xfrm>
          <a:prstGeom prst="rect">
            <a:avLst/>
          </a:prstGeom>
        </p:spPr>
      </p:pic>
    </p:spTree>
    <p:extLst>
      <p:ext uri="{BB962C8B-B14F-4D97-AF65-F5344CB8AC3E}">
        <p14:creationId xmlns:p14="http://schemas.microsoft.com/office/powerpoint/2010/main" val="3718139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Onward to SQLite!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7" name="Google Shape;211;p27">
            <a:extLst>
              <a:ext uri="{FF2B5EF4-FFF2-40B4-BE49-F238E27FC236}">
                <a16:creationId xmlns:a16="http://schemas.microsoft.com/office/drawing/2014/main" id="{60140BAA-F457-44B6-AE17-CC682B9AE5D9}"/>
              </a:ext>
            </a:extLst>
          </p:cNvPr>
          <p:cNvPicPr preferRelativeResize="0"/>
          <p:nvPr/>
        </p:nvPicPr>
        <p:blipFill>
          <a:blip r:embed="rId3">
            <a:alphaModFix/>
          </a:blip>
          <a:stretch>
            <a:fillRect/>
          </a:stretch>
        </p:blipFill>
        <p:spPr>
          <a:xfrm>
            <a:off x="7447175" y="2293174"/>
            <a:ext cx="4053157" cy="1920607"/>
          </a:xfrm>
          <a:prstGeom prst="rect">
            <a:avLst/>
          </a:prstGeom>
          <a:noFill/>
          <a:ln>
            <a:noFill/>
          </a:ln>
        </p:spPr>
      </p:pic>
      <p:sp>
        <p:nvSpPr>
          <p:cNvPr id="8" name="Google Shape;212;p27">
            <a:extLst>
              <a:ext uri="{FF2B5EF4-FFF2-40B4-BE49-F238E27FC236}">
                <a16:creationId xmlns:a16="http://schemas.microsoft.com/office/drawing/2014/main" id="{7FB17B24-F5AB-49B7-99D2-2BAB53BED45C}"/>
              </a:ext>
            </a:extLst>
          </p:cNvPr>
          <p:cNvSpPr txBox="1"/>
          <p:nvPr/>
        </p:nvSpPr>
        <p:spPr>
          <a:xfrm>
            <a:off x="5442300" y="2466900"/>
            <a:ext cx="1307400" cy="9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a:t>
            </a:r>
            <a:endParaRPr sz="8000" dirty="0"/>
          </a:p>
        </p:txBody>
      </p:sp>
      <p:pic>
        <p:nvPicPr>
          <p:cNvPr id="9" name="Picture 6" descr="Samsung Logo PNG Transparent &amp; SVG Vector - Freebie Supply">
            <a:extLst>
              <a:ext uri="{FF2B5EF4-FFF2-40B4-BE49-F238E27FC236}">
                <a16:creationId xmlns:a16="http://schemas.microsoft.com/office/drawing/2014/main" id="{74AE8B5C-4900-4E0B-B646-75DB77C69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93" y="1678424"/>
            <a:ext cx="4290172" cy="321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7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5200891" cy="2862322"/>
          </a:xfrm>
          <a:prstGeom prst="rect">
            <a:avLst/>
          </a:prstGeom>
          <a:noFill/>
        </p:spPr>
        <p:txBody>
          <a:bodyPr wrap="square" rtlCol="0">
            <a:spAutoFit/>
          </a:bodyPr>
          <a:lstStyle/>
          <a:p>
            <a:r>
              <a:rPr lang="en-US" sz="6000" dirty="0">
                <a:solidFill>
                  <a:schemeClr val="bg1"/>
                </a:solidFill>
                <a:latin typeface="Aliens &amp; cows" panose="00000500000000000000" pitchFamily="2" charset="0"/>
              </a:rPr>
              <a:t>ARE YOU READY FOR SOME DRILLS?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5632311"/>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a:p>
            <a:pPr marL="342900" indent="-342900">
              <a:buAutoNum type="arabicPeriod"/>
            </a:pPr>
            <a:endParaRPr lang="en-US" sz="4000" b="1" dirty="0">
              <a:solidFill>
                <a:srgbClr val="CF3338"/>
              </a:solidFill>
              <a:latin typeface="Pragmatica" panose="020B0403040502020204" pitchFamily="34" charset="0"/>
            </a:endParaRPr>
          </a:p>
          <a:p>
            <a:pPr marL="342900" indent="-342900">
              <a:buAutoNum type="arabicPeriod"/>
            </a:pPr>
            <a:r>
              <a:rPr lang="en-US" sz="4000" b="1" dirty="0">
                <a:solidFill>
                  <a:srgbClr val="CF3338"/>
                </a:solidFill>
                <a:latin typeface="Pragmatica" panose="020B0403040502020204" pitchFamily="34" charset="0"/>
              </a:rPr>
              <a:t>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p:txBody>
      </p:sp>
    </p:spTree>
    <p:extLst>
      <p:ext uri="{BB962C8B-B14F-4D97-AF65-F5344CB8AC3E}">
        <p14:creationId xmlns:p14="http://schemas.microsoft.com/office/powerpoint/2010/main" val="2727705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pPr marL="342900" indent="-342900">
              <a:buAutoNum type="arabicPeriod"/>
            </a:pPr>
            <a:r>
              <a:rPr lang="en-US" sz="4000" b="1" dirty="0">
                <a:solidFill>
                  <a:srgbClr val="CF3338"/>
                </a:solidFill>
                <a:latin typeface="Pragmatica" panose="020B0403040502020204" pitchFamily="34" charset="0"/>
              </a:rPr>
              <a:t>How many columns are in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 name="Google Shape;239;p30">
            <a:extLst>
              <a:ext uri="{FF2B5EF4-FFF2-40B4-BE49-F238E27FC236}">
                <a16:creationId xmlns:a16="http://schemas.microsoft.com/office/drawing/2014/main" id="{920477FD-5BF3-405C-B69E-D5FE690A004A}"/>
              </a:ext>
            </a:extLst>
          </p:cNvPr>
          <p:cNvPicPr preferRelativeResize="0"/>
          <p:nvPr/>
        </p:nvPicPr>
        <p:blipFill>
          <a:blip r:embed="rId3">
            <a:alphaModFix/>
          </a:blip>
          <a:stretch>
            <a:fillRect/>
          </a:stretch>
        </p:blipFill>
        <p:spPr>
          <a:xfrm>
            <a:off x="1282457" y="1687159"/>
            <a:ext cx="9429086" cy="3880884"/>
          </a:xfrm>
          <a:prstGeom prst="rect">
            <a:avLst/>
          </a:prstGeom>
          <a:noFill/>
          <a:ln>
            <a:noFill/>
          </a:ln>
        </p:spPr>
      </p:pic>
    </p:spTree>
    <p:extLst>
      <p:ext uri="{BB962C8B-B14F-4D97-AF65-F5344CB8AC3E}">
        <p14:creationId xmlns:p14="http://schemas.microsoft.com/office/powerpoint/2010/main" val="141666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323439"/>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2. How many of these columns are of type </a:t>
            </a:r>
            <a:r>
              <a:rPr lang="en-US" sz="4000" dirty="0">
                <a:solidFill>
                  <a:srgbClr val="CF3338"/>
                </a:solidFill>
                <a:latin typeface="Consolas" panose="020B0609020204030204" pitchFamily="49" charset="0"/>
              </a:rPr>
              <a:t>INTEGER</a:t>
            </a:r>
            <a:r>
              <a:rPr lang="en-US" sz="4000" b="1" dirty="0">
                <a:solidFill>
                  <a:srgbClr val="CF3338"/>
                </a:solidFill>
                <a:latin typeface="Pragmatica" panose="020B0403040502020204" pitchFamily="34" charset="0"/>
              </a:rPr>
              <a:t>? </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39;p30">
            <a:extLst>
              <a:ext uri="{FF2B5EF4-FFF2-40B4-BE49-F238E27FC236}">
                <a16:creationId xmlns:a16="http://schemas.microsoft.com/office/drawing/2014/main" id="{0FEB5A28-D72A-4782-9895-014197B50FCE}"/>
              </a:ext>
            </a:extLst>
          </p:cNvPr>
          <p:cNvPicPr preferRelativeResize="0"/>
          <p:nvPr/>
        </p:nvPicPr>
        <p:blipFill>
          <a:blip r:embed="rId3">
            <a:alphaModFix/>
          </a:blip>
          <a:stretch>
            <a:fillRect/>
          </a:stretch>
        </p:blipFill>
        <p:spPr>
          <a:xfrm>
            <a:off x="948008" y="1597064"/>
            <a:ext cx="10337613" cy="4282367"/>
          </a:xfrm>
          <a:prstGeom prst="rect">
            <a:avLst/>
          </a:prstGeom>
          <a:noFill/>
          <a:ln>
            <a:noFill/>
          </a:ln>
        </p:spPr>
      </p:pic>
    </p:spTree>
    <p:extLst>
      <p:ext uri="{BB962C8B-B14F-4D97-AF65-F5344CB8AC3E}">
        <p14:creationId xmlns:p14="http://schemas.microsoft.com/office/powerpoint/2010/main" val="2776779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93899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3. How many rows does </a:t>
            </a:r>
            <a:r>
              <a:rPr lang="en-US" sz="4000" dirty="0">
                <a:solidFill>
                  <a:srgbClr val="CF3338"/>
                </a:solidFill>
                <a:latin typeface="Consolas" panose="020B0609020204030204" pitchFamily="49" charset="0"/>
              </a:rPr>
              <a:t>Managers</a:t>
            </a:r>
            <a:r>
              <a:rPr lang="en-US" sz="4000" b="1" dirty="0">
                <a:solidFill>
                  <a:srgbClr val="CF3338"/>
                </a:solidFill>
                <a:latin typeface="Pragmatica" panose="020B0403040502020204" pitchFamily="34" charset="0"/>
              </a:rPr>
              <a:t> have? </a:t>
            </a:r>
          </a:p>
          <a:p>
            <a:endParaRPr lang="en-US" sz="4000" b="1" dirty="0">
              <a:solidFill>
                <a:srgbClr val="CF3338"/>
              </a:solidFill>
              <a:latin typeface="Pragmatica" panose="020B04030405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Google Shape;248;p31">
            <a:extLst>
              <a:ext uri="{FF2B5EF4-FFF2-40B4-BE49-F238E27FC236}">
                <a16:creationId xmlns:a16="http://schemas.microsoft.com/office/drawing/2014/main" id="{650A6F8E-CA9C-4981-8E36-BBBC31FCB64C}"/>
              </a:ext>
            </a:extLst>
          </p:cNvPr>
          <p:cNvPicPr preferRelativeResize="0"/>
          <p:nvPr/>
        </p:nvPicPr>
        <p:blipFill>
          <a:blip r:embed="rId3">
            <a:alphaModFix/>
          </a:blip>
          <a:stretch>
            <a:fillRect/>
          </a:stretch>
        </p:blipFill>
        <p:spPr>
          <a:xfrm>
            <a:off x="1230158" y="1729899"/>
            <a:ext cx="9301484" cy="3642387"/>
          </a:xfrm>
          <a:prstGeom prst="rect">
            <a:avLst/>
          </a:prstGeom>
          <a:noFill/>
          <a:ln>
            <a:noFill/>
          </a:ln>
        </p:spPr>
      </p:pic>
    </p:spTree>
    <p:extLst>
      <p:ext uri="{BB962C8B-B14F-4D97-AF65-F5344CB8AC3E}">
        <p14:creationId xmlns:p14="http://schemas.microsoft.com/office/powerpoint/2010/main" val="1555113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a:latin typeface="Aliens &amp; cows" panose="00000500000000000000" pitchFamily="2" charset="0"/>
              </a:rPr>
              <a:t>Look to the table</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6" name="Picture 5">
            <a:extLst>
              <a:ext uri="{FF2B5EF4-FFF2-40B4-BE49-F238E27FC236}">
                <a16:creationId xmlns:a16="http://schemas.microsoft.com/office/drawing/2014/main" id="{6B6D07BC-FCEB-4870-BB94-8784A3BC9DEF}"/>
              </a:ext>
            </a:extLst>
          </p:cNvPr>
          <p:cNvPicPr>
            <a:picLocks noChangeAspect="1"/>
          </p:cNvPicPr>
          <p:nvPr/>
        </p:nvPicPr>
        <p:blipFill>
          <a:blip r:embed="rId3"/>
          <a:stretch>
            <a:fillRect/>
          </a:stretch>
        </p:blipFill>
        <p:spPr>
          <a:xfrm>
            <a:off x="1551590" y="1948382"/>
            <a:ext cx="8847812" cy="2961236"/>
          </a:xfrm>
          <a:prstGeom prst="rect">
            <a:avLst/>
          </a:prstGeom>
        </p:spPr>
      </p:pic>
      <p:sp>
        <p:nvSpPr>
          <p:cNvPr id="7" name="Rectangle 6">
            <a:extLst>
              <a:ext uri="{FF2B5EF4-FFF2-40B4-BE49-F238E27FC236}">
                <a16:creationId xmlns:a16="http://schemas.microsoft.com/office/drawing/2014/main" id="{A89281E6-C2AB-4475-A0B8-8D3110B33D64}"/>
              </a:ext>
            </a:extLst>
          </p:cNvPr>
          <p:cNvSpPr/>
          <p:nvPr/>
        </p:nvSpPr>
        <p:spPr>
          <a:xfrm>
            <a:off x="4564049" y="2011270"/>
            <a:ext cx="795130"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48A9F2-721A-4AA1-92D4-E5AF4F6FE796}"/>
              </a:ext>
            </a:extLst>
          </p:cNvPr>
          <p:cNvSpPr txBox="1"/>
          <p:nvPr/>
        </p:nvSpPr>
        <p:spPr>
          <a:xfrm>
            <a:off x="368974" y="3131270"/>
            <a:ext cx="1240403" cy="369332"/>
          </a:xfrm>
          <a:prstGeom prst="rect">
            <a:avLst/>
          </a:prstGeom>
          <a:noFill/>
        </p:spPr>
        <p:txBody>
          <a:bodyPr wrap="square" rtlCol="0">
            <a:spAutoFit/>
          </a:bodyPr>
          <a:lstStyle/>
          <a:p>
            <a:r>
              <a:rPr lang="en-US" b="1" dirty="0">
                <a:solidFill>
                  <a:srgbClr val="CF3338"/>
                </a:solidFill>
                <a:latin typeface="Pragmatica" panose="020B0403040502020204"/>
              </a:rPr>
              <a:t>Row/tuple</a:t>
            </a:r>
          </a:p>
        </p:txBody>
      </p:sp>
      <p:sp>
        <p:nvSpPr>
          <p:cNvPr id="9" name="Rectangle 8">
            <a:extLst>
              <a:ext uri="{FF2B5EF4-FFF2-40B4-BE49-F238E27FC236}">
                <a16:creationId xmlns:a16="http://schemas.microsoft.com/office/drawing/2014/main" id="{F4A6119E-957E-45EB-9309-6FA3BE746353}"/>
              </a:ext>
            </a:extLst>
          </p:cNvPr>
          <p:cNvSpPr/>
          <p:nvPr/>
        </p:nvSpPr>
        <p:spPr>
          <a:xfrm>
            <a:off x="1551590" y="3131270"/>
            <a:ext cx="8989149" cy="450130"/>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EE72A6-511D-4C88-AF56-CCDED8967872}"/>
              </a:ext>
            </a:extLst>
          </p:cNvPr>
          <p:cNvSpPr txBox="1"/>
          <p:nvPr/>
        </p:nvSpPr>
        <p:spPr>
          <a:xfrm>
            <a:off x="4488131" y="1516161"/>
            <a:ext cx="3215738" cy="369332"/>
          </a:xfrm>
          <a:prstGeom prst="rect">
            <a:avLst/>
          </a:prstGeom>
          <a:noFill/>
        </p:spPr>
        <p:txBody>
          <a:bodyPr wrap="square" rtlCol="0">
            <a:spAutoFit/>
          </a:bodyPr>
          <a:lstStyle/>
          <a:p>
            <a:r>
              <a:rPr lang="en-US" b="1" dirty="0">
                <a:solidFill>
                  <a:srgbClr val="CF3338"/>
                </a:solidFill>
                <a:latin typeface="Pragmatica" panose="020B0403040502020204"/>
              </a:rPr>
              <a:t>Field/column/attribute</a:t>
            </a:r>
          </a:p>
        </p:txBody>
      </p:sp>
      <p:sp>
        <p:nvSpPr>
          <p:cNvPr id="12" name="Rectangle 11">
            <a:extLst>
              <a:ext uri="{FF2B5EF4-FFF2-40B4-BE49-F238E27FC236}">
                <a16:creationId xmlns:a16="http://schemas.microsoft.com/office/drawing/2014/main" id="{EB26C82A-80C2-4B8E-AC89-AEA5236B6696}"/>
              </a:ext>
            </a:extLst>
          </p:cNvPr>
          <p:cNvSpPr/>
          <p:nvPr/>
        </p:nvSpPr>
        <p:spPr>
          <a:xfrm>
            <a:off x="6003235" y="4605086"/>
            <a:ext cx="938254" cy="318403"/>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5BA0C9-BB20-429D-832F-EF33E01B3A2F}"/>
              </a:ext>
            </a:extLst>
          </p:cNvPr>
          <p:cNvSpPr txBox="1"/>
          <p:nvPr/>
        </p:nvSpPr>
        <p:spPr>
          <a:xfrm>
            <a:off x="6941489" y="4824411"/>
            <a:ext cx="3215738" cy="369332"/>
          </a:xfrm>
          <a:prstGeom prst="rect">
            <a:avLst/>
          </a:prstGeom>
          <a:noFill/>
        </p:spPr>
        <p:txBody>
          <a:bodyPr wrap="square" rtlCol="0">
            <a:spAutoFit/>
          </a:bodyPr>
          <a:lstStyle/>
          <a:p>
            <a:r>
              <a:rPr lang="en-US" b="1" dirty="0">
                <a:solidFill>
                  <a:srgbClr val="CF3338"/>
                </a:solidFill>
                <a:latin typeface="Pragmatica" panose="020B0403040502020204"/>
              </a:rPr>
              <a:t>Value</a:t>
            </a:r>
          </a:p>
        </p:txBody>
      </p:sp>
      <p:sp>
        <p:nvSpPr>
          <p:cNvPr id="14" name="Rectangle 13">
            <a:extLst>
              <a:ext uri="{FF2B5EF4-FFF2-40B4-BE49-F238E27FC236}">
                <a16:creationId xmlns:a16="http://schemas.microsoft.com/office/drawing/2014/main" id="{82E4003F-3723-4BB3-952E-EEAEE95C9719}"/>
              </a:ext>
            </a:extLst>
          </p:cNvPr>
          <p:cNvSpPr/>
          <p:nvPr/>
        </p:nvSpPr>
        <p:spPr>
          <a:xfrm flipH="1">
            <a:off x="1551590" y="2011271"/>
            <a:ext cx="8989148" cy="3160154"/>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7217DF7-3CA1-40A9-A2E9-77972CEAB2D5}"/>
              </a:ext>
            </a:extLst>
          </p:cNvPr>
          <p:cNvSpPr txBox="1"/>
          <p:nvPr/>
        </p:nvSpPr>
        <p:spPr>
          <a:xfrm>
            <a:off x="1526574" y="5129269"/>
            <a:ext cx="3215738" cy="369332"/>
          </a:xfrm>
          <a:prstGeom prst="rect">
            <a:avLst/>
          </a:prstGeom>
          <a:noFill/>
        </p:spPr>
        <p:txBody>
          <a:bodyPr wrap="square" rtlCol="0">
            <a:spAutoFit/>
          </a:bodyPr>
          <a:lstStyle/>
          <a:p>
            <a:r>
              <a:rPr lang="en-US" b="1" dirty="0">
                <a:solidFill>
                  <a:srgbClr val="CF3338"/>
                </a:solidFill>
                <a:latin typeface="Pragmatica" panose="020B0403040502020204"/>
              </a:rPr>
              <a:t>Table</a:t>
            </a:r>
          </a:p>
        </p:txBody>
      </p:sp>
    </p:spTree>
    <p:extLst>
      <p:ext uri="{BB962C8B-B14F-4D97-AF65-F5344CB8AC3E}">
        <p14:creationId xmlns:p14="http://schemas.microsoft.com/office/powerpoint/2010/main" val="2493669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646331"/>
          </a:xfrm>
          <a:prstGeom prst="rect">
            <a:avLst/>
          </a:prstGeom>
          <a:noFill/>
        </p:spPr>
        <p:txBody>
          <a:bodyPr wrap="square" rtlCol="0">
            <a:spAutoFit/>
          </a:bodyPr>
          <a:lstStyle/>
          <a:p>
            <a:r>
              <a:rPr lang="en-US" sz="3600" b="1" dirty="0">
                <a:solidFill>
                  <a:srgbClr val="CF3338"/>
                </a:solidFill>
                <a:latin typeface="Pragmatica" panose="020B0403040502020204" pitchFamily="34" charset="0"/>
              </a:rPr>
              <a:t>Questions?</a:t>
            </a:r>
          </a:p>
        </p:txBody>
      </p:sp>
      <p:pic>
        <p:nvPicPr>
          <p:cNvPr id="5" name="Picture 4">
            <a:extLst>
              <a:ext uri="{FF2B5EF4-FFF2-40B4-BE49-F238E27FC236}">
                <a16:creationId xmlns:a16="http://schemas.microsoft.com/office/drawing/2014/main" id="{54A06221-5316-4BCF-9FDA-BDB95FF4A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6460" y="2211492"/>
            <a:ext cx="4055539" cy="4645781"/>
          </a:xfrm>
          <a:prstGeom prst="rect">
            <a:avLst/>
          </a:prstGeom>
        </p:spPr>
      </p:pic>
    </p:spTree>
    <p:extLst>
      <p:ext uri="{BB962C8B-B14F-4D97-AF65-F5344CB8AC3E}">
        <p14:creationId xmlns:p14="http://schemas.microsoft.com/office/powerpoint/2010/main" val="367265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1. Basics of formulas and functions</a:t>
            </a:r>
          </a:p>
        </p:txBody>
      </p:sp>
    </p:spTree>
    <p:extLst>
      <p:ext uri="{BB962C8B-B14F-4D97-AF65-F5344CB8AC3E}">
        <p14:creationId xmlns:p14="http://schemas.microsoft.com/office/powerpoint/2010/main" val="499476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Excel tables to SQL </a:t>
            </a:r>
            <a:r>
              <a:rPr lang="en-US" sz="6600" b="1" dirty="0">
                <a:solidFill>
                  <a:schemeClr val="bg1"/>
                </a:solidFill>
                <a:latin typeface="Consolas" panose="020B0609020204030204" pitchFamily="49" charset="0"/>
              </a:rPr>
              <a:t>SELECT</a:t>
            </a:r>
          </a:p>
        </p:txBody>
      </p:sp>
    </p:spTree>
    <p:extLst>
      <p:ext uri="{BB962C8B-B14F-4D97-AF65-F5344CB8AC3E}">
        <p14:creationId xmlns:p14="http://schemas.microsoft.com/office/powerpoint/2010/main" val="14484747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From Excel-ese to SQL-ese</a:t>
            </a:r>
          </a:p>
        </p:txBody>
      </p:sp>
      <p:sp>
        <p:nvSpPr>
          <p:cNvPr id="3" name="TextBox 2"/>
          <p:cNvSpPr txBox="1"/>
          <p:nvPr/>
        </p:nvSpPr>
        <p:spPr>
          <a:xfrm>
            <a:off x="347241" y="2280355"/>
            <a:ext cx="5164238" cy="2800767"/>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Excel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Data</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Calculations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Notes</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11478" y="2218800"/>
            <a:ext cx="6539697" cy="2369880"/>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SQL</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Tables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Queries/Scripts</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Comments</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639244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grammar of SQL</a:t>
            </a:r>
          </a:p>
        </p:txBody>
      </p:sp>
      <p:graphicFrame>
        <p:nvGraphicFramePr>
          <p:cNvPr id="4" name="Table 3"/>
          <p:cNvGraphicFramePr>
            <a:graphicFrameLocks noGrp="1"/>
          </p:cNvGraphicFramePr>
          <p:nvPr>
            <p:extLst>
              <p:ext uri="{D42A27DB-BD31-4B8C-83A1-F6EECF244321}">
                <p14:modId xmlns:p14="http://schemas.microsoft.com/office/powerpoint/2010/main" val="3860724724"/>
              </p:ext>
            </p:extLst>
          </p:nvPr>
        </p:nvGraphicFramePr>
        <p:xfrm>
          <a:off x="451413" y="1666754"/>
          <a:ext cx="11146419" cy="3784923"/>
        </p:xfrm>
        <a:graphic>
          <a:graphicData uri="http://schemas.openxmlformats.org/drawingml/2006/table">
            <a:tbl>
              <a:tblPr/>
              <a:tblGrid>
                <a:gridCol w="2071868">
                  <a:extLst>
                    <a:ext uri="{9D8B030D-6E8A-4147-A177-3AD203B41FA5}">
                      <a16:colId xmlns:a16="http://schemas.microsoft.com/office/drawing/2014/main" val="2629133829"/>
                    </a:ext>
                  </a:extLst>
                </a:gridCol>
                <a:gridCol w="6571330">
                  <a:extLst>
                    <a:ext uri="{9D8B030D-6E8A-4147-A177-3AD203B41FA5}">
                      <a16:colId xmlns:a16="http://schemas.microsoft.com/office/drawing/2014/main" val="985116657"/>
                    </a:ext>
                  </a:extLst>
                </a:gridCol>
                <a:gridCol w="2503221">
                  <a:extLst>
                    <a:ext uri="{9D8B030D-6E8A-4147-A177-3AD203B41FA5}">
                      <a16:colId xmlns:a16="http://schemas.microsoft.com/office/drawing/2014/main" val="2433060746"/>
                    </a:ext>
                  </a:extLst>
                </a:gridCol>
              </a:tblGrid>
              <a:tr h="1002921">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Example</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925774">
                <a:tc>
                  <a:txBody>
                    <a:bodyPr/>
                    <a:lstStyle/>
                    <a:p>
                      <a:pPr algn="l" fontAlgn="b"/>
                      <a:r>
                        <a:rPr lang="en-US" sz="2800" b="0" i="0" u="none" strike="noStrike" dirty="0">
                          <a:solidFill>
                            <a:srgbClr val="CF3338"/>
                          </a:solidFill>
                          <a:effectLst/>
                          <a:latin typeface="Pragmatica" panose="020B0403040502020204" pitchFamily="34" charset="0"/>
                        </a:rPr>
                        <a:t>Identifier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Identifies an object (i.e. table, field)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a:solidFill>
                            <a:srgbClr val="CF3338"/>
                          </a:solidFill>
                          <a:effectLst/>
                          <a:latin typeface="Consolas" panose="020B0609020204030204" pitchFamily="49" charset="0"/>
                        </a:rPr>
                        <a:t>Master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928114">
                <a:tc>
                  <a:txBody>
                    <a:bodyPr/>
                    <a:lstStyle/>
                    <a:p>
                      <a:pPr algn="l" fontAlgn="b"/>
                      <a:r>
                        <a:rPr lang="en-US" sz="2800" b="0" i="0" u="none" strike="noStrike" dirty="0">
                          <a:solidFill>
                            <a:srgbClr val="CF3338"/>
                          </a:solidFill>
                          <a:effectLst/>
                          <a:latin typeface="Pragmatica" panose="020B0403040502020204" pitchFamily="34" charset="0"/>
                        </a:rPr>
                        <a:t>Operator</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Takes some action (perform calculation,, rename something)</a:t>
                      </a:r>
                    </a:p>
                  </a:txBody>
                  <a:tcPr marL="7620" marR="7620" marT="7620" marB="0" anchor="b">
                    <a:lnL>
                      <a:noFill/>
                    </a:lnL>
                    <a:lnR>
                      <a:noFill/>
                    </a:lnR>
                    <a:lnT>
                      <a:noFill/>
                    </a:lnT>
                    <a:lnB>
                      <a:noFill/>
                    </a:lnB>
                  </a:tcPr>
                </a:tc>
                <a:tc>
                  <a:txBody>
                    <a:bodyPr/>
                    <a:lstStyle/>
                    <a:p>
                      <a:pPr algn="l" fontAlgn="b"/>
                      <a:r>
                        <a:rPr lang="en-US" sz="2800" b="0" i="0" u="none" strike="noStrike">
                          <a:solidFill>
                            <a:srgbClr val="CF3338"/>
                          </a:solidFill>
                          <a:effectLst/>
                          <a:latin typeface="Consolas" panose="020B0609020204030204" pitchFamily="49" charset="0"/>
                        </a:rPr>
                        <a:t>+, AS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928114">
                <a:tc>
                  <a:txBody>
                    <a:bodyPr/>
                    <a:lstStyle/>
                    <a:p>
                      <a:pPr algn="l" fontAlgn="b"/>
                      <a:r>
                        <a:rPr lang="en-US" sz="2800" b="0" i="0" u="none" strike="noStrike">
                          <a:solidFill>
                            <a:srgbClr val="CF3338"/>
                          </a:solidFill>
                          <a:effectLst/>
                          <a:latin typeface="Pragmatica" panose="020B0403040502020204" pitchFamily="34" charset="0"/>
                        </a:rPr>
                        <a:t>Expression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Applies criteria to data</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err="1">
                          <a:solidFill>
                            <a:srgbClr val="CF3338"/>
                          </a:solidFill>
                          <a:effectLst/>
                          <a:latin typeface="Consolas" panose="020B0609020204030204" pitchFamily="49" charset="0"/>
                        </a:rPr>
                        <a:t>birthYear</a:t>
                      </a:r>
                      <a:r>
                        <a:rPr lang="en-US" sz="2800" b="0" i="0" u="none" strike="noStrike" dirty="0">
                          <a:solidFill>
                            <a:srgbClr val="CF3338"/>
                          </a:solidFill>
                          <a:effectLst/>
                          <a:latin typeface="Consolas" panose="020B0609020204030204" pitchFamily="49" charset="0"/>
                        </a:rPr>
                        <a:t> &gt; 1960</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112245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7986531" cy="1015663"/>
          </a:xfrm>
          <a:prstGeom prst="rect">
            <a:avLst/>
          </a:prstGeom>
          <a:noFill/>
        </p:spPr>
        <p:txBody>
          <a:bodyPr wrap="square" rtlCol="0">
            <a:spAutoFit/>
          </a:bodyPr>
          <a:lstStyle/>
          <a:p>
            <a:r>
              <a:rPr lang="en-US" sz="6000" dirty="0" err="1">
                <a:latin typeface="Aliens &amp; cows" panose="00000500000000000000" pitchFamily="2" charset="0"/>
              </a:rPr>
              <a:t>Stylin</a:t>
            </a:r>
            <a:r>
              <a:rPr lang="en-US" sz="6000" dirty="0">
                <a:latin typeface="Aliens &amp; cows" panose="00000500000000000000" pitchFamily="2" charset="0"/>
              </a:rPr>
              <a:t>’ in SQL</a:t>
            </a:r>
          </a:p>
        </p:txBody>
      </p:sp>
      <p:sp>
        <p:nvSpPr>
          <p:cNvPr id="3" name="TextBox 2"/>
          <p:cNvSpPr txBox="1"/>
          <p:nvPr/>
        </p:nvSpPr>
        <p:spPr>
          <a:xfrm>
            <a:off x="347240" y="2127965"/>
            <a:ext cx="6094020" cy="3046988"/>
          </a:xfrm>
          <a:prstGeom prst="rect">
            <a:avLst/>
          </a:prstGeom>
          <a:noFill/>
        </p:spPr>
        <p:txBody>
          <a:bodyPr wrap="square" rtlCol="0">
            <a:spAutoFit/>
          </a:bodyPr>
          <a:lstStyle/>
          <a:p>
            <a:r>
              <a:rPr lang="en-US" sz="3200" dirty="0">
                <a:solidFill>
                  <a:srgbClr val="707070"/>
                </a:solidFill>
                <a:latin typeface="Pragmatica" panose="020B0403040502020204" pitchFamily="34" charset="0"/>
              </a:rPr>
              <a:t>0. Good comments starting with –</a:t>
            </a:r>
          </a:p>
          <a:p>
            <a:pPr marL="514350" indent="-514350">
              <a:buClr>
                <a:srgbClr val="CF3338"/>
              </a:buClr>
              <a:buAutoNum type="arabicPeriod"/>
            </a:pPr>
            <a:r>
              <a:rPr lang="en-US" sz="3200" dirty="0">
                <a:solidFill>
                  <a:srgbClr val="707070"/>
                </a:solidFill>
                <a:latin typeface="Pragmatica" panose="020B0403040502020204" pitchFamily="34" charset="0"/>
              </a:rPr>
              <a:t>Each clause on its own line</a:t>
            </a:r>
          </a:p>
          <a:p>
            <a:pPr marL="514350" indent="-514350">
              <a:buClr>
                <a:srgbClr val="CF3338"/>
              </a:buClr>
              <a:buAutoNum type="arabicPeriod"/>
            </a:pPr>
            <a:r>
              <a:rPr lang="en-US" sz="3200" dirty="0">
                <a:solidFill>
                  <a:srgbClr val="707070"/>
                </a:solidFill>
                <a:latin typeface="Pragmatica" panose="020B0403040502020204" pitchFamily="34" charset="0"/>
              </a:rPr>
              <a:t>All operators uppercase (</a:t>
            </a:r>
            <a:r>
              <a:rPr lang="en-US" sz="3200" dirty="0">
                <a:solidFill>
                  <a:srgbClr val="707070"/>
                </a:solidFill>
                <a:latin typeface="Consolas" panose="020B0609020204030204" pitchFamily="49" charset="0"/>
              </a:rPr>
              <a:t>SELECT</a:t>
            </a:r>
            <a:r>
              <a:rPr lang="en-US" sz="3200" dirty="0">
                <a:solidFill>
                  <a:srgbClr val="707070"/>
                </a:solidFill>
                <a:latin typeface="Pragmatica" panose="020B0403040502020204" pitchFamily="34" charset="0"/>
              </a:rPr>
              <a:t>, </a:t>
            </a:r>
            <a:r>
              <a:rPr lang="en-US" sz="3200" dirty="0">
                <a:solidFill>
                  <a:srgbClr val="707070"/>
                </a:solidFill>
                <a:latin typeface="Consolas" panose="020B0609020204030204" pitchFamily="49" charset="0"/>
              </a:rPr>
              <a:t>ORDER BY</a:t>
            </a:r>
            <a:r>
              <a:rPr lang="en-US" sz="3200" dirty="0">
                <a:solidFill>
                  <a:srgbClr val="707070"/>
                </a:solidFill>
                <a:latin typeface="Pragmatica" panose="020B0403040502020204" pitchFamily="34" charset="0"/>
              </a:rPr>
              <a:t>, etc.)</a:t>
            </a:r>
          </a:p>
          <a:p>
            <a:pPr marL="514350" indent="-514350">
              <a:buClr>
                <a:srgbClr val="CF3338"/>
              </a:buClr>
              <a:buAutoNum type="arabicPeriod"/>
            </a:pPr>
            <a:r>
              <a:rPr lang="en-US" sz="3200" dirty="0">
                <a:solidFill>
                  <a:srgbClr val="707070"/>
                </a:solidFill>
                <a:latin typeface="Pragmatica" panose="020B0403040502020204" pitchFamily="34" charset="0"/>
              </a:rPr>
              <a:t>Statements end with semicolon (</a:t>
            </a:r>
            <a:r>
              <a:rPr lang="en-US" sz="3200" dirty="0">
                <a:solidFill>
                  <a:srgbClr val="707070"/>
                </a:solidFill>
                <a:latin typeface="Consolas" panose="020B0609020204030204" pitchFamily="49" charset="0"/>
              </a:rPr>
              <a:t>;</a:t>
            </a:r>
            <a:r>
              <a:rPr lang="en-US" sz="3200" dirty="0">
                <a:solidFill>
                  <a:srgbClr val="707070"/>
                </a:solidFill>
                <a:latin typeface="Pragmatica" panose="020B0403040502020204" pitchFamily="34" charset="0"/>
              </a:rPr>
              <a: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4" name="Graphic 3" descr="Blackboard">
            <a:extLst>
              <a:ext uri="{FF2B5EF4-FFF2-40B4-BE49-F238E27FC236}">
                <a16:creationId xmlns:a16="http://schemas.microsoft.com/office/drawing/2014/main" id="{F8E30B78-6623-4A10-A685-C34AE01CE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1047" y="1134261"/>
            <a:ext cx="4589477" cy="4589477"/>
          </a:xfrm>
          <a:prstGeom prst="rect">
            <a:avLst/>
          </a:prstGeom>
        </p:spPr>
      </p:pic>
    </p:spTree>
    <p:extLst>
      <p:ext uri="{BB962C8B-B14F-4D97-AF65-F5344CB8AC3E}">
        <p14:creationId xmlns:p14="http://schemas.microsoft.com/office/powerpoint/2010/main" val="4107596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Let’s get coding…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7" name="Rectangle 6">
            <a:extLst>
              <a:ext uri="{FF2B5EF4-FFF2-40B4-BE49-F238E27FC236}">
                <a16:creationId xmlns:a16="http://schemas.microsoft.com/office/drawing/2014/main" id="{51D280A9-F66D-44B9-BC8F-81C41A487210}"/>
              </a:ext>
            </a:extLst>
          </p:cNvPr>
          <p:cNvSpPr/>
          <p:nvPr/>
        </p:nvSpPr>
        <p:spPr>
          <a:xfrm>
            <a:off x="946766" y="1408014"/>
            <a:ext cx="9338209" cy="4296871"/>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chemeClr val="dk2"/>
              </a:buClr>
              <a:buSzPts val="1100"/>
            </a:pPr>
            <a:r>
              <a:rPr lang="en-US" sz="2400" b="1" dirty="0">
                <a:solidFill>
                  <a:srgbClr val="FFFFFF"/>
                </a:solidFill>
                <a:latin typeface="Consolas"/>
                <a:ea typeface="Consolas"/>
                <a:cs typeface="Consolas"/>
                <a:sym typeface="Consolas"/>
              </a:rPr>
              <a:t>-- List all the tables in our database</a:t>
            </a:r>
          </a:p>
          <a:p>
            <a:pPr lvl="0">
              <a:lnSpc>
                <a:spcPct val="115000"/>
              </a:lnSpc>
              <a:buClr>
                <a:schemeClr val="dk2"/>
              </a:buClr>
              <a:buSzPts val="1100"/>
            </a:pPr>
            <a:r>
              <a:rPr lang="en-US" sz="2400" b="1" dirty="0">
                <a:solidFill>
                  <a:srgbClr val="FFFFFF"/>
                </a:solidFill>
                <a:latin typeface="Consolas"/>
                <a:ea typeface="Consolas"/>
                <a:cs typeface="Consolas"/>
                <a:sym typeface="Consolas"/>
              </a:rPr>
              <a:t>SELECT name</a:t>
            </a:r>
          </a:p>
          <a:p>
            <a:pPr lvl="0">
              <a:lnSpc>
                <a:spcPct val="115000"/>
              </a:lnSpc>
              <a:buClr>
                <a:schemeClr val="dk2"/>
              </a:buClr>
              <a:buSzPts val="1100"/>
            </a:pPr>
            <a:r>
              <a:rPr lang="en-US" sz="2400" b="1" dirty="0">
                <a:solidFill>
                  <a:srgbClr val="FFFFFF"/>
                </a:solidFill>
                <a:latin typeface="Consolas"/>
                <a:ea typeface="Consolas"/>
                <a:cs typeface="Consolas"/>
                <a:sym typeface="Consolas"/>
              </a:rPr>
              <a:t>FROM </a:t>
            </a:r>
            <a:r>
              <a:rPr lang="en-US" sz="2400" b="1" dirty="0" err="1">
                <a:solidFill>
                  <a:srgbClr val="FFFFFF"/>
                </a:solidFill>
                <a:latin typeface="Consolas"/>
                <a:ea typeface="Consolas"/>
                <a:cs typeface="Consolas"/>
                <a:sym typeface="Consolas"/>
              </a:rPr>
              <a:t>sqlite_master</a:t>
            </a: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WHERE type='table'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ORDER BY name;</a:t>
            </a:r>
          </a:p>
          <a:p>
            <a:pPr lvl="0">
              <a:lnSpc>
                <a:spcPct val="115000"/>
              </a:lnSpc>
              <a:buClr>
                <a:schemeClr val="dk2"/>
              </a:buClr>
              <a:buSzPts val="1100"/>
            </a:pPr>
            <a:endParaRPr lang="en-US" sz="2400" b="1" dirty="0">
              <a:solidFill>
                <a:srgbClr val="FFFFFF"/>
              </a:solidFill>
              <a:latin typeface="Consolas"/>
              <a:ea typeface="Consolas"/>
              <a:cs typeface="Consolas"/>
              <a:sym typeface="Consolas"/>
            </a:endParaRPr>
          </a:p>
          <a:p>
            <a:pPr lvl="0">
              <a:lnSpc>
                <a:spcPct val="115000"/>
              </a:lnSpc>
              <a:buClr>
                <a:schemeClr val="dk2"/>
              </a:buClr>
              <a:buSzPts val="1100"/>
            </a:pPr>
            <a:r>
              <a:rPr lang="en-US" sz="2400" b="1" dirty="0">
                <a:solidFill>
                  <a:srgbClr val="FFFFFF"/>
                </a:solidFill>
                <a:latin typeface="Consolas"/>
                <a:ea typeface="Consolas"/>
                <a:cs typeface="Consolas"/>
                <a:sym typeface="Consolas"/>
              </a:rPr>
              <a:t>--Get the name and data type from every field in the</a:t>
            </a:r>
          </a:p>
          <a:p>
            <a:pPr lvl="0">
              <a:lnSpc>
                <a:spcPct val="115000"/>
              </a:lnSpc>
              <a:buClr>
                <a:schemeClr val="dk2"/>
              </a:buClr>
              <a:buSzPts val="1100"/>
            </a:pPr>
            <a:r>
              <a:rPr lang="en-US" sz="2400" b="1" dirty="0">
                <a:solidFill>
                  <a:srgbClr val="FFFFFF"/>
                </a:solidFill>
                <a:latin typeface="Consolas"/>
                <a:ea typeface="Consolas"/>
                <a:cs typeface="Consolas"/>
                <a:sym typeface="Consolas"/>
              </a:rPr>
              <a:t>--"master" table</a:t>
            </a:r>
          </a:p>
          <a:p>
            <a:pPr lvl="0">
              <a:lnSpc>
                <a:spcPct val="115000"/>
              </a:lnSpc>
              <a:buClr>
                <a:schemeClr val="dk2"/>
              </a:buClr>
              <a:buSzPts val="1100"/>
            </a:pPr>
            <a:r>
              <a:rPr lang="en-US" sz="2400" b="1" dirty="0">
                <a:solidFill>
                  <a:srgbClr val="FFFFFF"/>
                </a:solidFill>
                <a:latin typeface="Consolas"/>
                <a:ea typeface="Consolas"/>
                <a:cs typeface="Consolas"/>
                <a:sym typeface="Consolas"/>
              </a:rPr>
              <a:t>PRAGMA </a:t>
            </a:r>
            <a:r>
              <a:rPr lang="en-US" sz="2400" b="1" dirty="0" err="1">
                <a:solidFill>
                  <a:srgbClr val="FFFFFF"/>
                </a:solidFill>
                <a:latin typeface="Consolas"/>
                <a:ea typeface="Consolas"/>
                <a:cs typeface="Consolas"/>
                <a:sym typeface="Consolas"/>
              </a:rPr>
              <a:t>table_info</a:t>
            </a:r>
            <a:r>
              <a:rPr lang="en-US" sz="2400" b="1" dirty="0">
                <a:solidFill>
                  <a:srgbClr val="FFFFFF"/>
                </a:solidFill>
                <a:latin typeface="Consolas"/>
                <a:ea typeface="Consolas"/>
                <a:cs typeface="Consolas"/>
                <a:sym typeface="Consolas"/>
              </a:rPr>
              <a:t>(master);</a:t>
            </a:r>
          </a:p>
          <a:p>
            <a:pPr algn="ctr"/>
            <a:endParaRPr lang="en-US" sz="2400" dirty="0"/>
          </a:p>
        </p:txBody>
      </p:sp>
    </p:spTree>
    <p:extLst>
      <p:ext uri="{BB962C8B-B14F-4D97-AF65-F5344CB8AC3E}">
        <p14:creationId xmlns:p14="http://schemas.microsoft.com/office/powerpoint/2010/main" val="2959687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The font is too dang small!</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48BA3556-AB53-4E3C-9819-00549B0C6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29" y="1204062"/>
            <a:ext cx="10685156" cy="4808320"/>
          </a:xfrm>
          <a:prstGeom prst="rect">
            <a:avLst/>
          </a:prstGeom>
        </p:spPr>
      </p:pic>
    </p:spTree>
    <p:extLst>
      <p:ext uri="{BB962C8B-B14F-4D97-AF65-F5344CB8AC3E}">
        <p14:creationId xmlns:p14="http://schemas.microsoft.com/office/powerpoint/2010/main" val="426878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177086" cy="1015663"/>
          </a:xfrm>
          <a:prstGeom prst="rect">
            <a:avLst/>
          </a:prstGeom>
          <a:noFill/>
        </p:spPr>
        <p:txBody>
          <a:bodyPr wrap="square" rtlCol="0">
            <a:spAutoFit/>
          </a:bodyPr>
          <a:lstStyle/>
          <a:p>
            <a:r>
              <a:rPr lang="en-US" sz="6000" dirty="0">
                <a:latin typeface="Aliens &amp; cows" panose="00000500000000000000" pitchFamily="2" charset="0"/>
              </a:rPr>
              <a:t>Saving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4DB65F3-F071-4B57-85CA-A3F3F1DB4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20" y="1305472"/>
            <a:ext cx="8857808" cy="4803259"/>
          </a:xfrm>
          <a:prstGeom prst="rect">
            <a:avLst/>
          </a:prstGeom>
        </p:spPr>
      </p:pic>
    </p:spTree>
    <p:extLst>
      <p:ext uri="{BB962C8B-B14F-4D97-AF65-F5344CB8AC3E}">
        <p14:creationId xmlns:p14="http://schemas.microsoft.com/office/powerpoint/2010/main" val="4055725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39" y="113388"/>
            <a:ext cx="11020345" cy="1015663"/>
          </a:xfrm>
          <a:prstGeom prst="rect">
            <a:avLst/>
          </a:prstGeom>
          <a:noFill/>
        </p:spPr>
        <p:txBody>
          <a:bodyPr wrap="square" rtlCol="0">
            <a:spAutoFit/>
          </a:bodyPr>
          <a:lstStyle/>
          <a:p>
            <a:r>
              <a:rPr lang="en-US" sz="6000" dirty="0">
                <a:latin typeface="Aliens &amp; cows" panose="00000500000000000000" pitchFamily="2" charset="0"/>
              </a:rPr>
              <a:t>Loading your first </a:t>
            </a:r>
            <a:r>
              <a:rPr lang="en-US" sz="6000" dirty="0">
                <a:latin typeface="Consolas" panose="020B0609020204030204" pitchFamily="49" charset="0"/>
              </a:rPr>
              <a:t>.</a:t>
            </a:r>
            <a:r>
              <a:rPr lang="en-US" sz="6000" dirty="0" err="1">
                <a:latin typeface="Consolas" panose="020B0609020204030204" pitchFamily="49" charset="0"/>
              </a:rPr>
              <a:t>sql</a:t>
            </a:r>
            <a:r>
              <a:rPr lang="en-US" sz="6000" dirty="0">
                <a:latin typeface="Aliens &amp; cows" panose="00000500000000000000" pitchFamily="2" charset="0"/>
              </a:rPr>
              <a:t> script</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9D22D785-5AE3-4BF5-8EE5-FD636C6A3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084" y="1353801"/>
            <a:ext cx="8672776" cy="4872346"/>
          </a:xfrm>
          <a:prstGeom prst="rect">
            <a:avLst/>
          </a:prstGeom>
        </p:spPr>
      </p:pic>
    </p:spTree>
    <p:extLst>
      <p:ext uri="{BB962C8B-B14F-4D97-AF65-F5344CB8AC3E}">
        <p14:creationId xmlns:p14="http://schemas.microsoft.com/office/powerpoint/2010/main" val="94117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sql-tables-example.xlsx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632771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641770320"/>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0" i="0" u="none"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483313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What is a formula?</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1156855"/>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User-designed equation</a:t>
            </a:r>
          </a:p>
          <a:p>
            <a:pPr marL="914400" marR="190500" lvl="1" indent="-381000">
              <a:lnSpc>
                <a:spcPct val="115000"/>
              </a:lnSpc>
              <a:spcBef>
                <a:spcPts val="800"/>
              </a:spcBef>
              <a:buClr>
                <a:srgbClr val="CF3338"/>
              </a:buClr>
              <a:buSzPts val="2400"/>
              <a:buChar char="•"/>
            </a:pPr>
            <a:r>
              <a:rPr lang="en-US" sz="2800" dirty="0">
                <a:solidFill>
                  <a:srgbClr val="505050"/>
                </a:solidFill>
              </a:rPr>
              <a:t>Usually starts with =  (but doesn’t have to!)</a:t>
            </a:r>
          </a:p>
        </p:txBody>
      </p:sp>
      <p:pic>
        <p:nvPicPr>
          <p:cNvPr id="1026" name="Picture 2" descr="VisiCalc - Wikipedia">
            <a:extLst>
              <a:ext uri="{FF2B5EF4-FFF2-40B4-BE49-F238E27FC236}">
                <a16:creationId xmlns:a16="http://schemas.microsoft.com/office/drawing/2014/main" id="{BE8F4010-BF36-74F7-3DDA-FB2CAC38D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182" y="2664725"/>
            <a:ext cx="533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D75FA7-665F-FC65-F883-383121F851D7}"/>
              </a:ext>
            </a:extLst>
          </p:cNvPr>
          <p:cNvSpPr txBox="1"/>
          <p:nvPr/>
        </p:nvSpPr>
        <p:spPr>
          <a:xfrm>
            <a:off x="131928" y="6375280"/>
            <a:ext cx="6096000" cy="369332"/>
          </a:xfrm>
          <a:prstGeom prst="rect">
            <a:avLst/>
          </a:prstGeom>
          <a:noFill/>
        </p:spPr>
        <p:txBody>
          <a:bodyPr wrap="square">
            <a:spAutoFit/>
          </a:bodyPr>
          <a:lstStyle/>
          <a:p>
            <a:r>
              <a:rPr lang="en-US" dirty="0"/>
              <a:t>https://en.wikipedia.org/wiki/VisiCalc</a:t>
            </a:r>
          </a:p>
        </p:txBody>
      </p:sp>
    </p:spTree>
    <p:extLst>
      <p:ext uri="{BB962C8B-B14F-4D97-AF65-F5344CB8AC3E}">
        <p14:creationId xmlns:p14="http://schemas.microsoft.com/office/powerpoint/2010/main" val="1493104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err="1">
                <a:solidFill>
                  <a:srgbClr val="707070"/>
                </a:solidFill>
                <a:latin typeface="Consolas" panose="020B0609020204030204" pitchFamily="49" charset="0"/>
              </a:rPr>
              <a:t>sql</a:t>
            </a:r>
            <a:r>
              <a:rPr lang="en-US" sz="4400" dirty="0">
                <a:solidFill>
                  <a:srgbClr val="707070"/>
                </a:solidFill>
                <a:latin typeface="Consolas" panose="020B0609020204030204" pitchFamily="49" charset="0"/>
              </a:rPr>
              <a:t>-select-</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710662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67259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488520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75754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fields.</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fields, first 100 rows.</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t>
            </a:r>
            <a:r>
              <a:rPr lang="en-US" sz="2400" dirty="0" err="1">
                <a:solidFill>
                  <a:srgbClr val="C00000"/>
                </a:solidFill>
                <a:latin typeface="Consolas" panose="020B0609020204030204" pitchFamily="49" charset="0"/>
                <a:ea typeface="Consolas"/>
                <a:cs typeface="Consolas"/>
                <a:sym typeface="Consolas"/>
              </a:rPr>
              <a:t>yearID</a:t>
            </a:r>
            <a:r>
              <a:rPr lang="en-US" sz="2400" dirty="0">
                <a:solidFill>
                  <a:srgbClr val="C00000"/>
                </a:solidFill>
                <a:latin typeface="Pragmatica" panose="020B0403040502020204"/>
                <a:ea typeface="Consolas"/>
                <a:cs typeface="Consolas"/>
                <a:sym typeface="Consolas"/>
              </a:rPr>
              <a:t>, </a:t>
            </a:r>
            <a:r>
              <a:rPr lang="en-US" sz="2400" dirty="0" err="1">
                <a:solidFill>
                  <a:srgbClr val="C00000"/>
                </a:solidFill>
                <a:latin typeface="Consolas" panose="020B0609020204030204" pitchFamily="49" charset="0"/>
                <a:ea typeface="Consolas"/>
                <a:cs typeface="Consolas"/>
                <a:sym typeface="Consolas"/>
              </a:rPr>
              <a:t>teamID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and a calculated field </a:t>
            </a:r>
            <a:r>
              <a:rPr lang="en-US" sz="2400" dirty="0" err="1">
                <a:solidFill>
                  <a:srgbClr val="C00000"/>
                </a:solidFill>
                <a:latin typeface="Consolas" panose="020B0609020204030204" pitchFamily="49" charset="0"/>
                <a:ea typeface="Consolas"/>
                <a:cs typeface="Consolas"/>
                <a:sym typeface="Consolas"/>
              </a:rPr>
              <a:t>win_diff</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as the difference between</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W</a:t>
            </a:r>
            <a:r>
              <a:rPr lang="en-US" sz="2400" dirty="0">
                <a:solidFill>
                  <a:srgbClr val="C00000"/>
                </a:solidFill>
                <a:latin typeface="Pragmatica" panose="020B0403040502020204"/>
              </a:rPr>
              <a:t> and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Consolas" panose="020B0609020204030204" pitchFamily="49" charset="0"/>
                <a:ea typeface="Consolas"/>
                <a:cs typeface="Consolas"/>
                <a:sym typeface="Consolas"/>
              </a:rPr>
              <a:t>L</a:t>
            </a:r>
            <a:r>
              <a:rPr lang="en-US" sz="2400" dirty="0">
                <a:solidFill>
                  <a:srgbClr val="C00000"/>
                </a:solidFill>
                <a:latin typeface="Pragmatica" panose="020B0403040502020204"/>
                <a:ea typeface="Consolas"/>
                <a:cs typeface="Consolas"/>
                <a:sym typeface="Consolas"/>
              </a:rPr>
              <a:t>.</a:t>
            </a:r>
            <a:r>
              <a:rPr lang="en-US" sz="2400" dirty="0">
                <a:solidFill>
                  <a:srgbClr val="C00000"/>
                </a:solidFill>
                <a:latin typeface="Pragmatica" panose="020B0403040502020204"/>
              </a:rPr>
              <a:t>  </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ea typeface="Consolas"/>
                <a:cs typeface="Consolas"/>
                <a:sym typeface="Consolas"/>
              </a:rPr>
              <a:t>team_record</a:t>
            </a:r>
            <a:r>
              <a:rPr lang="en-US" sz="2400" dirty="0">
                <a:solidFill>
                  <a:srgbClr val="C00000"/>
                </a:solidFill>
                <a:latin typeface="Pragmatica" panose="020B0403040502020204"/>
                <a:ea typeface="Consolas"/>
                <a:cs typeface="Consolas"/>
                <a:sym typeface="Consolas"/>
              </a:rPr>
              <a:t> </a:t>
            </a:r>
            <a:r>
              <a:rPr lang="en-US" sz="2400" dirty="0">
                <a:solidFill>
                  <a:srgbClr val="C00000"/>
                </a:solidFill>
                <a:latin typeface="Pragmatica" panose="020B0403040502020204"/>
              </a:rPr>
              <a:t>such that the first record will read: </a:t>
            </a:r>
            <a:r>
              <a:rPr lang="en-US" sz="2400" dirty="0">
                <a:solidFill>
                  <a:srgbClr val="C00000"/>
                </a:solidFill>
                <a:latin typeface="Consolas" panose="020B0609020204030204" pitchFamily="49" charset="0"/>
                <a:ea typeface="Consolas"/>
                <a:cs typeface="Consolas"/>
                <a:sym typeface="Consolas"/>
              </a:rPr>
              <a:t>1871 Boston Red Stockings: 20-10</a:t>
            </a:r>
            <a:r>
              <a:rPr lang="en-US" sz="2400" dirty="0">
                <a:solidFill>
                  <a:srgbClr val="C00000"/>
                </a:solidFill>
                <a:latin typeface="Pragmatica" panose="020B0403040502020204"/>
                <a:ea typeface="Consolas"/>
                <a:cs typeface="Consolas"/>
                <a:sym typeface="Consolas"/>
              </a:rPr>
              <a:t>.</a:t>
            </a:r>
          </a:p>
          <a:p>
            <a:pPr marL="457200" lvl="0" indent="-355600">
              <a:lnSpc>
                <a:spcPct val="115000"/>
              </a:lnSpc>
              <a:buClr>
                <a:srgbClr val="C00000"/>
              </a:buClr>
              <a:buSzPts val="2000"/>
              <a:buAutoNum type="arabicPeriod"/>
            </a:pPr>
            <a:endParaRPr lang="en-US" sz="2400" dirty="0">
              <a:solidFill>
                <a:srgbClr val="C00000"/>
              </a:solidFill>
              <a:latin typeface="Pragmatica" panose="020B0403040502020204"/>
              <a:ea typeface="Consolas"/>
              <a:cs typeface="Consolas"/>
              <a:sym typeface="Consolas"/>
            </a:endParaRPr>
          </a:p>
          <a:p>
            <a:pPr marL="101600">
              <a:lnSpc>
                <a:spcPct val="115000"/>
              </a:lnSpc>
              <a:buClr>
                <a:srgbClr val="C00000"/>
              </a:buClr>
              <a:buSzPts val="2000"/>
            </a:pPr>
            <a:r>
              <a:rPr lang="en-US" sz="2400" dirty="0">
                <a:solidFill>
                  <a:srgbClr val="C00000"/>
                </a:solidFill>
                <a:latin typeface="Pragmatica" panose="020B0403040502020204"/>
                <a:ea typeface="Consolas"/>
                <a:cs typeface="Consolas"/>
                <a:sym typeface="Consolas"/>
              </a:rPr>
              <a:t>Solutions: </a:t>
            </a:r>
            <a:r>
              <a:rPr lang="en-US" sz="2400" dirty="0" err="1">
                <a:solidFill>
                  <a:srgbClr val="C00000"/>
                </a:solidFill>
                <a:latin typeface="Consolas" panose="020B0609020204030204" pitchFamily="49" charset="0"/>
                <a:ea typeface="Consolas"/>
                <a:cs typeface="Consolas"/>
                <a:sym typeface="Consolas"/>
              </a:rPr>
              <a:t>sql</a:t>
            </a:r>
            <a:r>
              <a:rPr lang="en-US" sz="2400" dirty="0">
                <a:solidFill>
                  <a:srgbClr val="C00000"/>
                </a:solidFill>
                <a:latin typeface="Consolas" panose="020B0609020204030204" pitchFamily="49" charset="0"/>
                <a:ea typeface="Consolas"/>
                <a:cs typeface="Consolas"/>
                <a:sym typeface="Consolas"/>
              </a:rPr>
              <a:t>-select-</a:t>
            </a:r>
            <a:r>
              <a:rPr lang="en-US" sz="2400" dirty="0" err="1">
                <a:solidFill>
                  <a:srgbClr val="C00000"/>
                </a:solidFill>
                <a:latin typeface="Consolas" panose="020B0609020204030204" pitchFamily="49" charset="0"/>
                <a:ea typeface="Consolas"/>
                <a:cs typeface="Consolas"/>
                <a:sym typeface="Consolas"/>
              </a:rPr>
              <a:t>drills.sql</a:t>
            </a:r>
            <a:endParaRPr lang="en-US" sz="2400" dirty="0">
              <a:solidFill>
                <a:srgbClr val="C00000"/>
              </a:solidFill>
              <a:latin typeface="Consolas" panose="020B0609020204030204" pitchFamily="49" charset="0"/>
              <a:ea typeface="Consolas"/>
              <a:cs typeface="Consolas"/>
              <a:sym typeface="Consolas"/>
            </a:endParaRP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653577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Sort &amp; Filter to </a:t>
            </a:r>
            <a:r>
              <a:rPr lang="en-US" sz="6600" b="1" dirty="0">
                <a:solidFill>
                  <a:schemeClr val="bg1"/>
                </a:solidFill>
                <a:latin typeface="Consolas" panose="020B0609020204030204" pitchFamily="49" charset="0"/>
              </a:rPr>
              <a:t>WHERE</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ORDER BY</a:t>
            </a:r>
          </a:p>
        </p:txBody>
      </p:sp>
    </p:spTree>
    <p:extLst>
      <p:ext uri="{BB962C8B-B14F-4D97-AF65-F5344CB8AC3E}">
        <p14:creationId xmlns:p14="http://schemas.microsoft.com/office/powerpoint/2010/main" val="12046655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26070820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125812906"/>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499218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Comparison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58824498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&lt;&gt;, !=</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Not equal to</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&gt;=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Greater than or equal to</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&lt;=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Less than or equal to</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644052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a:t>
            </a:r>
            <a:r>
              <a:rPr lang="en-US" sz="5400" dirty="0">
                <a:latin typeface="Aliens &amp; cows" panose="00000500000000000000" pitchFamily="2" charset="0"/>
              </a:rPr>
              <a:t>: Logical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36187437"/>
              </p:ext>
            </p:extLst>
          </p:nvPr>
        </p:nvGraphicFramePr>
        <p:xfrm>
          <a:off x="337532" y="1353416"/>
          <a:ext cx="10553755" cy="3899851"/>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BETWEEN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Between an inclusive range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IS NULL</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Is a null value</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Specifies a range of conditions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OR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Avoids evaluating second condition if first is met</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AND</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Can be used with other operators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NOT</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Excludes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spTree>
    <p:extLst>
      <p:ext uri="{BB962C8B-B14F-4D97-AF65-F5344CB8AC3E}">
        <p14:creationId xmlns:p14="http://schemas.microsoft.com/office/powerpoint/2010/main" val="3411369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Consolas" panose="020B0609020204030204" pitchFamily="49" charset="0"/>
              </a:rPr>
              <a:t>WHERE LIKE</a:t>
            </a:r>
            <a:r>
              <a:rPr lang="en-US" sz="5400" dirty="0">
                <a:latin typeface="Aliens &amp; cows" panose="00000500000000000000" pitchFamily="2" charset="0"/>
              </a:rPr>
              <a:t>: Wildcard operators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2097064271"/>
              </p:ext>
            </p:extLst>
          </p:nvPr>
        </p:nvGraphicFramePr>
        <p:xfrm>
          <a:off x="337532" y="1353416"/>
          <a:ext cx="10553755" cy="2006031"/>
        </p:xfrm>
        <a:graphic>
          <a:graphicData uri="http://schemas.openxmlformats.org/drawingml/2006/table">
            <a:tbl>
              <a:tblPr/>
              <a:tblGrid>
                <a:gridCol w="3069547">
                  <a:extLst>
                    <a:ext uri="{9D8B030D-6E8A-4147-A177-3AD203B41FA5}">
                      <a16:colId xmlns:a16="http://schemas.microsoft.com/office/drawing/2014/main" val="2629133829"/>
                    </a:ext>
                  </a:extLst>
                </a:gridCol>
                <a:gridCol w="7484208">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‘a%’,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Consolas" panose="020B0609020204030204" pitchFamily="49" charset="0"/>
                        </a:rPr>
                        <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records that start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a:t>
                      </a:r>
                      <a:r>
                        <a:rPr lang="en-US" sz="2800" b="0" i="0" u="none" strike="noStrike" dirty="0" err="1">
                          <a:solidFill>
                            <a:srgbClr val="CF3338"/>
                          </a:solidFill>
                          <a:effectLst/>
                          <a:latin typeface="Consolas" panose="020B0609020204030204" pitchFamily="49" charset="0"/>
                        </a:rPr>
                        <a:t>abc</a:t>
                      </a:r>
                      <a:endParaRPr lang="en-US" sz="2800" b="0" i="0" u="none" strike="noStrike" dirty="0">
                        <a:solidFill>
                          <a:srgbClr val="CF3338"/>
                        </a:solidFill>
                        <a:effectLst/>
                        <a:latin typeface="Consolas" panose="020B0609020204030204" pitchFamily="49" charset="0"/>
                      </a:endParaRP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‘_ _ a’,’_ _ c’</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records with </a:t>
                      </a:r>
                      <a:r>
                        <a:rPr lang="en-US" sz="2800" b="0" i="0" u="none" strike="noStrike" dirty="0">
                          <a:solidFill>
                            <a:srgbClr val="CF3338"/>
                          </a:solidFill>
                          <a:effectLst/>
                          <a:latin typeface="Consolas" panose="020B0609020204030204" pitchFamily="49" charset="0"/>
                        </a:rPr>
                        <a:t>a</a:t>
                      </a:r>
                      <a:r>
                        <a:rPr lang="en-US" sz="2800" b="0" i="0" u="none" strike="noStrike" dirty="0">
                          <a:solidFill>
                            <a:srgbClr val="CF3338"/>
                          </a:solidFill>
                          <a:effectLst/>
                          <a:latin typeface="Pragmatica" panose="020B0403040502020204" pitchFamily="34" charset="0"/>
                        </a:rPr>
                        <a:t> in 2nd position, </a:t>
                      </a:r>
                      <a:r>
                        <a:rPr lang="en-US" sz="2800" b="0" i="0" u="none" strike="noStrike" dirty="0" err="1">
                          <a:solidFill>
                            <a:srgbClr val="CF3338"/>
                          </a:solidFill>
                          <a:effectLst/>
                          <a:latin typeface="Consolas" panose="020B0609020204030204" pitchFamily="49" charset="0"/>
                        </a:rPr>
                        <a:t>abc</a:t>
                      </a:r>
                      <a:r>
                        <a:rPr lang="en-US" sz="2800" b="0" i="0" u="none" strike="noStrike" dirty="0">
                          <a:solidFill>
                            <a:srgbClr val="CF3338"/>
                          </a:solidFill>
                          <a:effectLst/>
                          <a:latin typeface="Pragmatica" panose="020B0403040502020204" pitchFamily="34" charset="0"/>
                        </a:rPr>
                        <a:t> in 3rd position</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bl>
          </a:graphicData>
        </a:graphic>
      </p:graphicFrame>
    </p:spTree>
    <p:extLst>
      <p:ext uri="{BB962C8B-B14F-4D97-AF65-F5344CB8AC3E}">
        <p14:creationId xmlns:p14="http://schemas.microsoft.com/office/powerpoint/2010/main" val="2188436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852863" y="113388"/>
            <a:ext cx="7941740" cy="923330"/>
          </a:xfrm>
          <a:prstGeom prst="rect">
            <a:avLst/>
          </a:prstGeom>
          <a:noFill/>
        </p:spPr>
        <p:txBody>
          <a:bodyPr wrap="square" rtlCol="0">
            <a:spAutoFit/>
          </a:bodyPr>
          <a:lstStyle/>
          <a:p>
            <a:pPr algn="ctr"/>
            <a:r>
              <a:rPr lang="en-US" sz="5400" dirty="0">
                <a:latin typeface="Aliens &amp; cows" panose="00000500000000000000" pitchFamily="2" charset="0"/>
              </a:rPr>
              <a:t>A note on </a:t>
            </a:r>
            <a:r>
              <a:rPr lang="en-US" sz="5400" dirty="0">
                <a:latin typeface="Consolas" panose="020B0609020204030204" pitchFamily="49" charset="0"/>
              </a:rPr>
              <a:t>NULL</a:t>
            </a:r>
            <a:r>
              <a:rPr lang="en-US" sz="5400" dirty="0">
                <a:latin typeface="Aliens &amp; cows" panose="00000500000000000000" pitchFamily="2" charset="0"/>
              </a:rPr>
              <a:t>s</a:t>
            </a:r>
          </a:p>
        </p:txBody>
      </p:sp>
      <p:sp>
        <p:nvSpPr>
          <p:cNvPr id="3" name="TextBox 2"/>
          <p:cNvSpPr txBox="1"/>
          <p:nvPr/>
        </p:nvSpPr>
        <p:spPr>
          <a:xfrm>
            <a:off x="5587988" y="1480689"/>
            <a:ext cx="5164238"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missing value</a:t>
            </a:r>
          </a:p>
          <a:p>
            <a:pPr>
              <a:buClr>
                <a:srgbClr val="CF3338"/>
              </a:buClr>
            </a:pPr>
            <a:endParaRPr lang="en-US" sz="2800" dirty="0">
              <a:solidFill>
                <a:srgbClr val="707070"/>
              </a:solidFill>
              <a:latin typeface="Pragmatica" panose="020B0403040502020204" pitchFamily="34" charset="0"/>
            </a:endParaRPr>
          </a:p>
        </p:txBody>
      </p:sp>
      <p:sp>
        <p:nvSpPr>
          <p:cNvPr id="5" name="TextBox 4"/>
          <p:cNvSpPr txBox="1"/>
          <p:nvPr/>
        </p:nvSpPr>
        <p:spPr>
          <a:xfrm>
            <a:off x="5587988" y="3863652"/>
            <a:ext cx="6539697" cy="1938992"/>
          </a:xfrm>
          <a:prstGeom prst="rect">
            <a:avLst/>
          </a:prstGeom>
          <a:noFill/>
        </p:spPr>
        <p:txBody>
          <a:bodyPr wrap="square" rtlCol="0">
            <a:spAutoFit/>
          </a:bodyPr>
          <a:lstStyle/>
          <a:p>
            <a:pPr>
              <a:buClr>
                <a:srgbClr val="CF3338"/>
              </a:buClr>
            </a:pPr>
            <a:r>
              <a:rPr lang="en-US" sz="3600" b="1" dirty="0">
                <a:solidFill>
                  <a:srgbClr val="707070"/>
                </a:solidFill>
                <a:latin typeface="Normafixed Tryout" panose="00000409000000000000" pitchFamily="49" charset="0"/>
              </a:rPr>
              <a:t>DOES NOT</a:t>
            </a:r>
            <a:endParaRPr lang="en-US" sz="3600" dirty="0">
              <a:solidFill>
                <a:srgbClr val="707070"/>
              </a:solidFill>
              <a:latin typeface="Normafixed Tryout" panose="00000409000000000000" pitchFamily="49" charset="0"/>
            </a:endParaRPr>
          </a:p>
          <a:p>
            <a:pPr marL="457200" indent="-457200">
              <a:buClr>
                <a:srgbClr val="CF3338"/>
              </a:buClr>
              <a:buFont typeface="Arial" panose="020B0604020202020204" pitchFamily="34" charset="0"/>
              <a:buChar char="•"/>
            </a:pPr>
            <a:endParaRPr lang="en-US" sz="2800" dirty="0">
              <a:solidFill>
                <a:srgbClr val="707070"/>
              </a:solidFill>
              <a:latin typeface="Pragmatica" panose="020B0403040502020204" pitchFamily="34" charset="0"/>
            </a:endParaRP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 value of 0</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Indicate </a:t>
            </a:r>
            <a:r>
              <a:rPr lang="en-US" sz="2800" i="1" dirty="0">
                <a:solidFill>
                  <a:srgbClr val="707070"/>
                </a:solidFill>
                <a:latin typeface="Pragmatica" panose="020B0403040502020204" pitchFamily="34" charset="0"/>
              </a:rPr>
              <a:t>why </a:t>
            </a:r>
            <a:r>
              <a:rPr lang="en-US" sz="2800" dirty="0">
                <a:solidFill>
                  <a:srgbClr val="707070"/>
                </a:solidFill>
                <a:latin typeface="Pragmatica" panose="020B0403040502020204" pitchFamily="34" charset="0"/>
              </a:rPr>
              <a:t>it’s missing</a:t>
            </a:r>
          </a:p>
        </p:txBody>
      </p:sp>
      <p:pic>
        <p:nvPicPr>
          <p:cNvPr id="6" name="Picture 5" descr="A close up of a sign&#10;&#10;Description automatically generated">
            <a:extLst>
              <a:ext uri="{FF2B5EF4-FFF2-40B4-BE49-F238E27FC236}">
                <a16:creationId xmlns:a16="http://schemas.microsoft.com/office/drawing/2014/main" id="{69CD627F-A48D-4910-BDAB-E86D1B42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pic>
        <p:nvPicPr>
          <p:cNvPr id="1026" name="Picture 2" descr="missing signage">
            <a:extLst>
              <a:ext uri="{FF2B5EF4-FFF2-40B4-BE49-F238E27FC236}">
                <a16:creationId xmlns:a16="http://schemas.microsoft.com/office/drawing/2014/main" id="{1F9A1CAC-094E-4870-B6E5-17A07E458C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319"/>
            <a:ext cx="3852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96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Numeric formulas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Follows the order of operations</a:t>
            </a:r>
          </a:p>
        </p:txBody>
      </p:sp>
      <p:sp>
        <p:nvSpPr>
          <p:cNvPr id="4" name="TextBox 3">
            <a:extLst>
              <a:ext uri="{FF2B5EF4-FFF2-40B4-BE49-F238E27FC236}">
                <a16:creationId xmlns:a16="http://schemas.microsoft.com/office/drawing/2014/main" id="{7F64730E-FCF5-673E-B775-05DC1C2CD7EE}"/>
              </a:ext>
            </a:extLst>
          </p:cNvPr>
          <p:cNvSpPr txBox="1"/>
          <p:nvPr/>
        </p:nvSpPr>
        <p:spPr>
          <a:xfrm>
            <a:off x="100083" y="6211669"/>
            <a:ext cx="7647296" cy="646331"/>
          </a:xfrm>
          <a:prstGeom prst="rect">
            <a:avLst/>
          </a:prstGeom>
          <a:noFill/>
        </p:spPr>
        <p:txBody>
          <a:bodyPr wrap="square">
            <a:spAutoFit/>
          </a:bodyPr>
          <a:lstStyle/>
          <a:p>
            <a:r>
              <a:rPr lang="en-US" dirty="0"/>
              <a:t>https://support.microsoft.com/en-us/office/calculation-operators-and-precedence-in-excel-48be406d-4975-4d31-b2b8-7af9e0e2878a</a:t>
            </a:r>
          </a:p>
        </p:txBody>
      </p:sp>
      <p:pic>
        <p:nvPicPr>
          <p:cNvPr id="7" name="Picture 6">
            <a:extLst>
              <a:ext uri="{FF2B5EF4-FFF2-40B4-BE49-F238E27FC236}">
                <a16:creationId xmlns:a16="http://schemas.microsoft.com/office/drawing/2014/main" id="{1F69EC9F-31B4-7A7C-C135-1122F106255E}"/>
              </a:ext>
            </a:extLst>
          </p:cNvPr>
          <p:cNvPicPr>
            <a:picLocks noChangeAspect="1"/>
          </p:cNvPicPr>
          <p:nvPr/>
        </p:nvPicPr>
        <p:blipFill>
          <a:blip r:embed="rId4"/>
          <a:stretch>
            <a:fillRect/>
          </a:stretch>
        </p:blipFill>
        <p:spPr>
          <a:xfrm>
            <a:off x="4590825" y="2019428"/>
            <a:ext cx="5962694" cy="3829078"/>
          </a:xfrm>
          <a:prstGeom prst="rect">
            <a:avLst/>
          </a:prstGeom>
        </p:spPr>
      </p:pic>
    </p:spTree>
    <p:extLst>
      <p:ext uri="{BB962C8B-B14F-4D97-AF65-F5344CB8AC3E}">
        <p14:creationId xmlns:p14="http://schemas.microsoft.com/office/powerpoint/2010/main" val="910612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sort-filter-</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4289660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1452068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150675"/>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(continued from previous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Managers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Select all records, sorted newest to oldest, then by </a:t>
            </a:r>
            <a:r>
              <a:rPr lang="en-US" sz="2400" dirty="0" err="1">
                <a:solidFill>
                  <a:srgbClr val="C00000"/>
                </a:solidFill>
                <a:latin typeface="Consolas" panose="020B0609020204030204" pitchFamily="49" charset="0"/>
              </a:rPr>
              <a:t>playerID</a:t>
            </a:r>
            <a:r>
              <a:rPr lang="en-US" sz="2400" dirty="0">
                <a:solidFill>
                  <a:srgbClr val="C00000"/>
                </a:solidFill>
                <a:latin typeface="Pragmatica" panose="020B0403040502020204"/>
              </a:rPr>
              <a:t> alphabetically.</a:t>
            </a:r>
            <a:endParaRPr lang="en-US" sz="2400" dirty="0">
              <a:solidFill>
                <a:srgbClr val="C00000"/>
              </a:solidFill>
              <a:latin typeface="Pragmatica" panose="020B0403040502020204"/>
              <a:ea typeface="Consolas"/>
              <a:cs typeface="Consolas"/>
              <a:sym typeface="Consolas"/>
            </a:endParaRP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Select all records between the 1991 and 2000 seasons, sorted high to low by number of games, </a:t>
            </a:r>
            <a:r>
              <a:rPr lang="en-US" sz="2400" dirty="0">
                <a:solidFill>
                  <a:srgbClr val="C00000"/>
                </a:solidFill>
                <a:latin typeface="Consolas" panose="020B0609020204030204" pitchFamily="49" charset="0"/>
              </a:rPr>
              <a:t>G</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rPr>
              <a:t>Create a field, </a:t>
            </a:r>
            <a:r>
              <a:rPr lang="en-US" sz="2400" dirty="0" err="1">
                <a:solidFill>
                  <a:srgbClr val="C00000"/>
                </a:solidFill>
                <a:latin typeface="Consolas" panose="020B0609020204030204" pitchFamily="49" charset="0"/>
              </a:rPr>
              <a:t>win_diff</a:t>
            </a:r>
            <a:r>
              <a:rPr lang="en-US" sz="2400" dirty="0">
                <a:solidFill>
                  <a:srgbClr val="C00000"/>
                </a:solidFill>
                <a:latin typeface="Pragmatica" panose="020B0403040502020204"/>
              </a:rPr>
              <a:t>, calculated as </a:t>
            </a:r>
            <a:r>
              <a:rPr lang="en-US" sz="2400" dirty="0">
                <a:solidFill>
                  <a:srgbClr val="C00000"/>
                </a:solidFill>
                <a:latin typeface="Consolas" panose="020B0609020204030204" pitchFamily="49" charset="0"/>
              </a:rPr>
              <a:t>W</a:t>
            </a:r>
            <a:r>
              <a:rPr lang="en-US" sz="2400" dirty="0">
                <a:solidFill>
                  <a:srgbClr val="C00000"/>
                </a:solidFill>
                <a:latin typeface="Pragmatica" panose="020B0403040502020204"/>
              </a:rPr>
              <a:t> – </a:t>
            </a:r>
            <a:r>
              <a:rPr lang="en-US" sz="2400" dirty="0">
                <a:solidFill>
                  <a:srgbClr val="C00000"/>
                </a:solidFill>
                <a:latin typeface="Consolas" panose="020B0609020204030204" pitchFamily="49" charset="0"/>
              </a:rPr>
              <a:t>L</a:t>
            </a:r>
            <a:r>
              <a:rPr lang="en-US" sz="2400" dirty="0">
                <a:solidFill>
                  <a:srgbClr val="C00000"/>
                </a:solidFill>
                <a:latin typeface="Pragmatica" panose="020B0403040502020204"/>
              </a:rPr>
              <a:t>. Return the records with the 25 highest values of </a:t>
            </a:r>
            <a:r>
              <a:rPr lang="en-US" sz="2400" dirty="0" err="1">
                <a:solidFill>
                  <a:srgbClr val="C00000"/>
                </a:solidFill>
                <a:latin typeface="Pragmatica" panose="020B0403040502020204"/>
              </a:rPr>
              <a:t>win_diff</a:t>
            </a:r>
            <a:r>
              <a:rPr lang="en-US" sz="2400" dirty="0">
                <a:solidFill>
                  <a:srgbClr val="C00000"/>
                </a:solidFill>
                <a:latin typeface="Pragmatica" panose="020B0403040502020204"/>
              </a:rPr>
              <a:t>.</a:t>
            </a:r>
          </a:p>
          <a:p>
            <a:pPr marL="457200" lvl="0" indent="-355600">
              <a:lnSpc>
                <a:spcPct val="115000"/>
              </a:lnSpc>
              <a:buClr>
                <a:srgbClr val="C00000"/>
              </a:buClr>
              <a:buSzPts val="2000"/>
              <a:buAutoNum type="arabicPeriod"/>
            </a:pPr>
            <a:r>
              <a:rPr lang="en-US" sz="2400" dirty="0">
                <a:solidFill>
                  <a:srgbClr val="C00000"/>
                </a:solidFill>
                <a:latin typeface="Pragmatica" panose="020B0403040502020204"/>
                <a:ea typeface="Consolas"/>
                <a:cs typeface="Consolas"/>
                <a:sym typeface="Consolas"/>
              </a:rPr>
              <a:t>How many missing values are in the rank field?</a:t>
            </a:r>
          </a:p>
          <a:p>
            <a:endParaRPr lang="en-US" sz="40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927536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a:t>
            </a:r>
            <a:r>
              <a:rPr lang="en-US" sz="6600" b="1" dirty="0">
                <a:solidFill>
                  <a:schemeClr val="bg1"/>
                </a:solidFill>
                <a:latin typeface="Consolas" panose="020B0609020204030204" pitchFamily="49" charset="0"/>
              </a:rPr>
              <a:t>SUM()</a:t>
            </a:r>
            <a:r>
              <a:rPr lang="en-US" sz="6600" b="1" dirty="0">
                <a:solidFill>
                  <a:schemeClr val="bg1"/>
                </a:solidFill>
                <a:latin typeface="Normafixed Tryout" panose="00000409000000000000" pitchFamily="49" charset="0"/>
              </a:rPr>
              <a:t> and </a:t>
            </a:r>
            <a:r>
              <a:rPr lang="en-US" sz="6600" b="1" dirty="0">
                <a:solidFill>
                  <a:schemeClr val="bg1"/>
                </a:solidFill>
                <a:latin typeface="Consolas" panose="020B0609020204030204" pitchFamily="49" charset="0"/>
              </a:rPr>
              <a:t>SUMIF() to Aggregation</a:t>
            </a:r>
          </a:p>
        </p:txBody>
      </p:sp>
    </p:spTree>
    <p:extLst>
      <p:ext uri="{BB962C8B-B14F-4D97-AF65-F5344CB8AC3E}">
        <p14:creationId xmlns:p14="http://schemas.microsoft.com/office/powerpoint/2010/main" val="1436711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32831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arithmetic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732808496"/>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SUM()</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Total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AVG()</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Average of records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MIN()</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Minimum value of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MAX()</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Maximum value of records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 of </a:t>
                      </a:r>
                      <a:r>
                        <a:rPr lang="en-US" sz="2800" b="0" i="1" u="none" strike="noStrike" dirty="0">
                          <a:solidFill>
                            <a:srgbClr val="CF3338"/>
                          </a:solidFill>
                          <a:effectLst/>
                          <a:latin typeface="Pragmatica" panose="020B0403040502020204" pitchFamily="34" charset="0"/>
                        </a:rPr>
                        <a:t>non-null</a:t>
                      </a:r>
                      <a:r>
                        <a:rPr lang="en-US" sz="2800" b="0" i="0" u="none" strike="noStrike" dirty="0">
                          <a:solidFill>
                            <a:srgbClr val="CF3338"/>
                          </a:solidFill>
                          <a:effectLst/>
                          <a:latin typeface="Pragmatica" panose="020B0403040502020204" pitchFamily="34" charset="0"/>
                        </a:rPr>
                        <a:t> records</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7440506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Basic string functions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1220751968"/>
              </p:ext>
            </p:extLst>
          </p:nvPr>
        </p:nvGraphicFramePr>
        <p:xfrm>
          <a:off x="337532" y="1353416"/>
          <a:ext cx="10553755" cy="3348875"/>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CONCAT()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Concatenates fields together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LEFT()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left </a:t>
                      </a:r>
                      <a:r>
                        <a:rPr lang="en-US" sz="2800" b="0" i="1" u="none" strike="noStrike" dirty="0">
                          <a:solidFill>
                            <a:srgbClr val="CF3338"/>
                          </a:solidFill>
                          <a:effectLst/>
                          <a:latin typeface="Pragmatica" panose="020B0403040502020204" pitchFamily="34" charset="0"/>
                        </a:rPr>
                        <a:t>X</a:t>
                      </a:r>
                      <a:r>
                        <a:rPr lang="en-US" sz="2800" b="0" i="0" u="none" strike="noStrike" dirty="0">
                          <a:solidFill>
                            <a:srgbClr val="CF3338"/>
                          </a:solidFill>
                          <a:effectLst/>
                          <a:latin typeface="Pragmatica" panose="020B0403040502020204" pitchFamily="34" charset="0"/>
                        </a:rPr>
                        <a:t> values from a string</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RIGHT()</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right </a:t>
                      </a:r>
                      <a:r>
                        <a:rPr lang="en-US" sz="2800" b="0" i="1" u="none" strike="noStrike" dirty="0">
                          <a:solidFill>
                            <a:srgbClr val="CF3338"/>
                          </a:solidFill>
                          <a:effectLst/>
                          <a:latin typeface="Pragmatica" panose="020B0403040502020204" pitchFamily="34" charset="0"/>
                        </a:rPr>
                        <a:t>X </a:t>
                      </a:r>
                      <a:r>
                        <a:rPr lang="en-US" sz="2800" b="0" i="0" u="none" strike="noStrike" dirty="0">
                          <a:solidFill>
                            <a:srgbClr val="CF3338"/>
                          </a:solidFill>
                          <a:effectLst/>
                          <a:latin typeface="Pragmatica" panose="020B0403040502020204" pitchFamily="34" charset="0"/>
                        </a:rPr>
                        <a:t>values from a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UPPER()</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Returns capitalized string</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LOWER()</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Returns lowercased string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bl>
          </a:graphicData>
        </a:graphic>
      </p:graphicFrame>
    </p:spTree>
    <p:extLst>
      <p:ext uri="{BB962C8B-B14F-4D97-AF65-F5344CB8AC3E}">
        <p14:creationId xmlns:p14="http://schemas.microsoft.com/office/powerpoint/2010/main" val="2446495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Exploring fields and records</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30038383"/>
              </p:ext>
            </p:extLst>
          </p:nvPr>
        </p:nvGraphicFramePr>
        <p:xfrm>
          <a:off x="337532" y="1353416"/>
          <a:ext cx="11346468" cy="2246923"/>
        </p:xfrm>
        <a:graphic>
          <a:graphicData uri="http://schemas.openxmlformats.org/drawingml/2006/table">
            <a:tbl>
              <a:tblPr/>
              <a:tblGrid>
                <a:gridCol w="3878868">
                  <a:extLst>
                    <a:ext uri="{9D8B030D-6E8A-4147-A177-3AD203B41FA5}">
                      <a16:colId xmlns:a16="http://schemas.microsoft.com/office/drawing/2014/main" val="2629133829"/>
                    </a:ext>
                  </a:extLst>
                </a:gridCol>
                <a:gridCol w="7467600">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Operator</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Description</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COUNT(X)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all non-null records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DISTINCT X</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Pragmatica" panose="020B0403040502020204" pitchFamily="34" charset="0"/>
                        </a:rPr>
                        <a:t>Returns all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COUNT(DISTINCT X)</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Counts distinct values of </a:t>
                      </a:r>
                      <a:r>
                        <a:rPr lang="en-US" sz="2800" b="0" i="0" u="none" strike="noStrike" dirty="0">
                          <a:solidFill>
                            <a:srgbClr val="CF3338"/>
                          </a:solidFill>
                          <a:effectLst/>
                          <a:latin typeface="Consolas" panose="020B0609020204030204" pitchFamily="49" charset="0"/>
                        </a:rPr>
                        <a:t>X</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38052966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aggregation-</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9936432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6601807"/>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931468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10348056" cy="830997"/>
          </a:xfrm>
          <a:prstGeom prst="rect">
            <a:avLst/>
          </a:prstGeom>
          <a:noFill/>
        </p:spPr>
        <p:txBody>
          <a:bodyPr wrap="square" rtlCol="0">
            <a:spAutoFit/>
          </a:bodyPr>
          <a:lstStyle/>
          <a:p>
            <a:r>
              <a:rPr lang="en-US" sz="4800" dirty="0">
                <a:latin typeface="Aliens &amp; cows" panose="00000500000000000000" pitchFamily="2" charset="0"/>
              </a:rPr>
              <a:t>Comparison formulas</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
        <p:nvSpPr>
          <p:cNvPr id="5" name="TextBox 4">
            <a:extLst>
              <a:ext uri="{FF2B5EF4-FFF2-40B4-BE49-F238E27FC236}">
                <a16:creationId xmlns:a16="http://schemas.microsoft.com/office/drawing/2014/main" id="{E6387811-4F0E-B40E-9FBC-65A81E1411FB}"/>
              </a:ext>
            </a:extLst>
          </p:cNvPr>
          <p:cNvSpPr txBox="1"/>
          <p:nvPr/>
        </p:nvSpPr>
        <p:spPr>
          <a:xfrm>
            <a:off x="295835" y="1271570"/>
            <a:ext cx="8589981" cy="558743"/>
          </a:xfrm>
          <a:prstGeom prst="rect">
            <a:avLst/>
          </a:prstGeom>
          <a:noFill/>
        </p:spPr>
        <p:txBody>
          <a:bodyPr wrap="square" rtlCol="0">
            <a:spAutoFit/>
          </a:bodyPr>
          <a:lstStyle/>
          <a:p>
            <a:pPr marL="457200" marR="190500" lvl="0" indent="-381000">
              <a:lnSpc>
                <a:spcPct val="115000"/>
              </a:lnSpc>
              <a:spcBef>
                <a:spcPts val="800"/>
              </a:spcBef>
              <a:buClr>
                <a:srgbClr val="CF3338"/>
              </a:buClr>
              <a:buSzPts val="2400"/>
              <a:buChar char="•"/>
            </a:pPr>
            <a:r>
              <a:rPr lang="en-US" sz="2800" dirty="0">
                <a:solidFill>
                  <a:srgbClr val="505050"/>
                </a:solidFill>
              </a:rPr>
              <a:t>Useful for error-checking</a:t>
            </a:r>
          </a:p>
        </p:txBody>
      </p:sp>
      <p:sp>
        <p:nvSpPr>
          <p:cNvPr id="4" name="TextBox 3">
            <a:extLst>
              <a:ext uri="{FF2B5EF4-FFF2-40B4-BE49-F238E27FC236}">
                <a16:creationId xmlns:a16="http://schemas.microsoft.com/office/drawing/2014/main" id="{7F64730E-FCF5-673E-B775-05DC1C2CD7EE}"/>
              </a:ext>
            </a:extLst>
          </p:cNvPr>
          <p:cNvSpPr txBox="1"/>
          <p:nvPr/>
        </p:nvSpPr>
        <p:spPr>
          <a:xfrm>
            <a:off x="100083" y="6211669"/>
            <a:ext cx="7647296" cy="646331"/>
          </a:xfrm>
          <a:prstGeom prst="rect">
            <a:avLst/>
          </a:prstGeom>
          <a:noFill/>
        </p:spPr>
        <p:txBody>
          <a:bodyPr wrap="square">
            <a:spAutoFit/>
          </a:bodyPr>
          <a:lstStyle/>
          <a:p>
            <a:r>
              <a:rPr lang="en-US" dirty="0"/>
              <a:t>https://support.microsoft.com/en-us/office/calculation-operators-and-precedence-in-excel-48be406d-4975-4d31-b2b8-7af9e0e2878a</a:t>
            </a:r>
          </a:p>
        </p:txBody>
      </p:sp>
      <p:pic>
        <p:nvPicPr>
          <p:cNvPr id="3" name="Picture 2">
            <a:extLst>
              <a:ext uri="{FF2B5EF4-FFF2-40B4-BE49-F238E27FC236}">
                <a16:creationId xmlns:a16="http://schemas.microsoft.com/office/drawing/2014/main" id="{5CD8779A-8270-3CC9-A907-E9EDCBD49907}"/>
              </a:ext>
            </a:extLst>
          </p:cNvPr>
          <p:cNvPicPr>
            <a:picLocks noChangeAspect="1"/>
          </p:cNvPicPr>
          <p:nvPr/>
        </p:nvPicPr>
        <p:blipFill>
          <a:blip r:embed="rId4"/>
          <a:stretch>
            <a:fillRect/>
          </a:stretch>
        </p:blipFill>
        <p:spPr>
          <a:xfrm>
            <a:off x="5271059" y="1892489"/>
            <a:ext cx="5566482" cy="4137954"/>
          </a:xfrm>
          <a:prstGeom prst="rect">
            <a:avLst/>
          </a:prstGeom>
        </p:spPr>
      </p:pic>
    </p:spTree>
    <p:extLst>
      <p:ext uri="{BB962C8B-B14F-4D97-AF65-F5344CB8AC3E}">
        <p14:creationId xmlns:p14="http://schemas.microsoft.com/office/powerpoint/2010/main" val="38189540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745332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r>
              <a:rPr lang="en-US" sz="3000" b="1" dirty="0">
                <a:solidFill>
                  <a:srgbClr val="CF3338"/>
                </a:solidFill>
                <a:latin typeface="Pragmatica" panose="020B0403040502020204" pitchFamily="34" charset="0"/>
              </a:rPr>
              <a:t>(continues on next slide)</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rPr>
              <a:t>Select the maximum and minimum number of runs.</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Select the total number of home runs between 2000 and 2010: </a:t>
            </a:r>
            <a:r>
              <a:rPr lang="en-US" sz="2000" dirty="0" err="1">
                <a:solidFill>
                  <a:srgbClr val="C00000"/>
                </a:solidFill>
                <a:latin typeface="Consolas" panose="020B0609020204030204" pitchFamily="49" charset="0"/>
                <a:ea typeface="Consolas"/>
                <a:cs typeface="Consolas"/>
                <a:sym typeface="Consolas"/>
              </a:rPr>
              <a:t>total_homers</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where the games played is </a:t>
            </a:r>
            <a:r>
              <a:rPr lang="en-US" sz="2000" dirty="0">
                <a:solidFill>
                  <a:srgbClr val="C00000"/>
                </a:solidFill>
                <a:latin typeface="Consolas" panose="020B0609020204030204" pitchFamily="49" charset="0"/>
                <a:ea typeface="Consolas"/>
                <a:cs typeface="Consolas"/>
                <a:sym typeface="Consolas"/>
              </a:rPr>
              <a:t>NULL</a:t>
            </a:r>
            <a:r>
              <a:rPr lang="en-US" sz="2000" dirty="0">
                <a:solidFill>
                  <a:srgbClr val="C00000"/>
                </a:solidFill>
                <a:latin typeface="Pragmatica" panose="020B0403040502020204"/>
                <a:ea typeface="Consolas"/>
                <a:cs typeface="Consolas"/>
                <a:sym typeface="Consolas"/>
              </a:rPr>
              <a:t>.</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records with a recorded attendance.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Return a list of all years reflected in the table.</a:t>
            </a:r>
          </a:p>
          <a:p>
            <a:pPr marL="457200" lvl="0" indent="-361950">
              <a:lnSpc>
                <a:spcPct val="115000"/>
              </a:lnSpc>
              <a:spcBef>
                <a:spcPts val="750"/>
              </a:spcBef>
              <a:buClr>
                <a:srgbClr val="C00000"/>
              </a:buClr>
              <a:buSzPts val="2100"/>
              <a:buFont typeface="Arial"/>
              <a:buAutoNum type="arabicPeriod"/>
            </a:pPr>
            <a:r>
              <a:rPr lang="en-US" sz="2000" dirty="0">
                <a:solidFill>
                  <a:srgbClr val="C00000"/>
                </a:solidFill>
                <a:latin typeface="Pragmatica" panose="020B0403040502020204"/>
                <a:ea typeface="Consolas"/>
                <a:cs typeface="Consolas"/>
                <a:sym typeface="Consolas"/>
              </a:rPr>
              <a:t>Count the number of unique franchises since 1915.</a:t>
            </a:r>
          </a:p>
          <a:p>
            <a:pPr marL="95250" lvl="0">
              <a:lnSpc>
                <a:spcPct val="115000"/>
              </a:lnSpc>
              <a:spcBef>
                <a:spcPts val="750"/>
              </a:spcBef>
              <a:buClr>
                <a:srgbClr val="C00000"/>
              </a:buClr>
              <a:buSzPts val="2100"/>
            </a:pPr>
            <a:endParaRPr lang="en-US" sz="2000" dirty="0">
              <a:solidFill>
                <a:srgbClr val="C00000"/>
              </a:solidFill>
              <a:latin typeface="Pragmatica" panose="020B0403040502020204"/>
              <a:ea typeface="Consolas"/>
              <a:cs typeface="Consolas"/>
              <a:sym typeface="Consolas"/>
            </a:endParaRPr>
          </a:p>
          <a:p>
            <a:pPr marL="95250" lvl="0">
              <a:lnSpc>
                <a:spcPct val="115000"/>
              </a:lnSpc>
              <a:spcBef>
                <a:spcPts val="750"/>
              </a:spcBef>
              <a:buClr>
                <a:srgbClr val="C00000"/>
              </a:buClr>
              <a:buSzPts val="2100"/>
            </a:pPr>
            <a:r>
              <a:rPr lang="en-US" sz="2000" dirty="0">
                <a:solidFill>
                  <a:srgbClr val="C00000"/>
                </a:solidFill>
                <a:latin typeface="Pragmatica" panose="020B0403040502020204"/>
                <a:ea typeface="Consolas"/>
                <a:cs typeface="Consolas"/>
                <a:sym typeface="Consolas"/>
              </a:rPr>
              <a:t>Solutions: </a:t>
            </a:r>
            <a:r>
              <a:rPr lang="en-US" sz="2000" dirty="0">
                <a:solidFill>
                  <a:srgbClr val="C00000"/>
                </a:solidFill>
                <a:latin typeface="Consolas" panose="020B0609020204030204" pitchFamily="49" charset="0"/>
                <a:ea typeface="Consolas"/>
                <a:cs typeface="Consolas"/>
                <a:sym typeface="Consolas"/>
              </a:rPr>
              <a:t>aggregation-</a:t>
            </a:r>
            <a:r>
              <a:rPr lang="en-US" sz="2000" dirty="0" err="1">
                <a:solidFill>
                  <a:srgbClr val="C00000"/>
                </a:solidFill>
                <a:latin typeface="Consolas" panose="020B0609020204030204" pitchFamily="49" charset="0"/>
                <a:ea typeface="Consolas"/>
                <a:cs typeface="Consolas"/>
                <a:sym typeface="Consolas"/>
              </a:rPr>
              <a:t>drills.sql</a:t>
            </a:r>
            <a:endParaRPr lang="en-US" sz="2000" dirty="0">
              <a:solidFill>
                <a:srgbClr val="C00000"/>
              </a:solidFill>
              <a:latin typeface="Consolas" panose="020B0609020204030204" pitchFamily="49" charset="0"/>
              <a:ea typeface="Consolas"/>
              <a:cs typeface="Consolas"/>
              <a:sym typeface="Consolas"/>
            </a:endParaRPr>
          </a:p>
          <a:p>
            <a:endParaRPr lang="en-US" sz="3600" dirty="0">
              <a:solidFill>
                <a:srgbClr val="CF3338"/>
              </a:solidFill>
              <a:latin typeface="Pragmatica" panose="020B0403040502020204" pitchFamily="34" charset="0"/>
            </a:endParaRP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2074577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From PivotTables to </a:t>
            </a:r>
            <a:r>
              <a:rPr lang="en-US" sz="6600" b="1" dirty="0">
                <a:solidFill>
                  <a:schemeClr val="bg1"/>
                </a:solidFill>
                <a:latin typeface="Consolas" panose="020B0609020204030204" pitchFamily="49" charset="0"/>
              </a:rPr>
              <a:t>GROUP BY</a:t>
            </a:r>
          </a:p>
        </p:txBody>
      </p:sp>
    </p:spTree>
    <p:extLst>
      <p:ext uri="{BB962C8B-B14F-4D97-AF65-F5344CB8AC3E}">
        <p14:creationId xmlns:p14="http://schemas.microsoft.com/office/powerpoint/2010/main" val="4141739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group-by-demo.xlsx</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19950286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37368530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599163"/>
            <a:ext cx="9873085" cy="769441"/>
          </a:xfrm>
          <a:prstGeom prst="rect">
            <a:avLst/>
          </a:prstGeom>
          <a:noFill/>
        </p:spPr>
        <p:txBody>
          <a:bodyPr wrap="square" rtlCol="0">
            <a:spAutoFit/>
          </a:bodyPr>
          <a:lstStyle/>
          <a:p>
            <a:r>
              <a:rPr lang="en-US" sz="4400" dirty="0">
                <a:solidFill>
                  <a:srgbClr val="707070"/>
                </a:solidFill>
                <a:latin typeface="Aliens &amp; cows" panose="00000500000000000000" pitchFamily="2" charset="0"/>
              </a:rPr>
              <a:t>Demo: </a:t>
            </a:r>
            <a:r>
              <a:rPr lang="en-US" sz="4400" dirty="0">
                <a:solidFill>
                  <a:srgbClr val="707070"/>
                </a:solidFill>
                <a:latin typeface="Consolas" panose="020B0609020204030204" pitchFamily="49" charset="0"/>
              </a:rPr>
              <a:t>group-by-</a:t>
            </a:r>
            <a:r>
              <a:rPr lang="en-US" sz="4400" dirty="0" err="1">
                <a:solidFill>
                  <a:srgbClr val="707070"/>
                </a:solidFill>
                <a:latin typeface="Consolas" panose="020B0609020204030204" pitchFamily="49" charset="0"/>
              </a:rPr>
              <a:t>demo.sql</a:t>
            </a:r>
            <a:endParaRPr lang="en-US" sz="4400" dirty="0">
              <a:solidFill>
                <a:srgbClr val="707070"/>
              </a:solidFill>
              <a:latin typeface="Consolas" panose="020B0609020204030204" pitchFamily="49" charset="0"/>
            </a:endParaRP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spTree>
    <p:extLst>
      <p:ext uri="{BB962C8B-B14F-4D97-AF65-F5344CB8AC3E}">
        <p14:creationId xmlns:p14="http://schemas.microsoft.com/office/powerpoint/2010/main" val="3418899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466112"/>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p:txBody>
      </p:sp>
    </p:spTree>
    <p:extLst>
      <p:ext uri="{BB962C8B-B14F-4D97-AF65-F5344CB8AC3E}">
        <p14:creationId xmlns:p14="http://schemas.microsoft.com/office/powerpoint/2010/main" val="790292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400800" cy="5835444"/>
          </a:xfrm>
          <a:prstGeom prst="rect">
            <a:avLst/>
          </a:prstGeom>
          <a:noFill/>
        </p:spPr>
        <p:txBody>
          <a:bodyPr wrap="square" rtlCol="0">
            <a:spAutoFit/>
          </a:bodyPr>
          <a:lstStyle/>
          <a:p>
            <a:r>
              <a:rPr lang="en-US" sz="4000" b="1" dirty="0">
                <a:solidFill>
                  <a:srgbClr val="CF3338"/>
                </a:solidFill>
                <a:latin typeface="Pragmatica" panose="020B0403040502020204" pitchFamily="34" charset="0"/>
              </a:rPr>
              <a:t>Drills </a:t>
            </a:r>
          </a:p>
          <a:p>
            <a:r>
              <a:rPr lang="en-US" sz="2800" dirty="0">
                <a:solidFill>
                  <a:srgbClr val="CF3338"/>
                </a:solidFill>
                <a:latin typeface="Pragmatica" panose="020B0403040502020204" pitchFamily="34" charset="0"/>
              </a:rPr>
              <a:t>Using the </a:t>
            </a:r>
            <a:r>
              <a:rPr lang="en-US" sz="2800" dirty="0">
                <a:solidFill>
                  <a:srgbClr val="CF3338"/>
                </a:solidFill>
                <a:latin typeface="Consolas" panose="020B0609020204030204" pitchFamily="49" charset="0"/>
              </a:rPr>
              <a:t>Teams</a:t>
            </a:r>
            <a:r>
              <a:rPr lang="en-US" sz="2800" dirty="0">
                <a:solidFill>
                  <a:srgbClr val="CF3338"/>
                </a:solidFill>
                <a:latin typeface="Pragmatica" panose="020B0403040502020204" pitchFamily="34" charset="0"/>
              </a:rPr>
              <a:t> table:</a:t>
            </a:r>
          </a:p>
          <a:p>
            <a:endParaRPr lang="en-US" sz="2800" dirty="0">
              <a:solidFill>
                <a:srgbClr val="CF3338"/>
              </a:solidFill>
              <a:latin typeface="Pragmatica" panose="020B0403040502020204" pitchFamily="34" charset="0"/>
            </a:endParaRP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Return the largest attendance for each team, sorted high to low.</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total number of stolen bases, grouped by year and league. </a:t>
            </a:r>
          </a:p>
          <a:p>
            <a:pPr marL="457200" lvl="0" indent="-361950">
              <a:lnSpc>
                <a:spcPct val="115000"/>
              </a:lnSpc>
              <a:spcBef>
                <a:spcPts val="750"/>
              </a:spcBef>
              <a:buClr>
                <a:srgbClr val="C00000"/>
              </a:buClr>
              <a:buSzPts val="2100"/>
              <a:buFont typeface="Arial"/>
              <a:buAutoNum type="arabicPeriod"/>
            </a:pPr>
            <a:r>
              <a:rPr lang="en-US" sz="2400" dirty="0">
                <a:solidFill>
                  <a:srgbClr val="C00000"/>
                </a:solidFill>
                <a:latin typeface="Pragmatica" panose="020B0403040502020204"/>
              </a:rPr>
              <a:t>Find the average number of home runs for each season, keeping only years with an average of 150 home runs or more. </a:t>
            </a:r>
          </a:p>
          <a:p>
            <a:endParaRPr lang="en-US" sz="4000" dirty="0">
              <a:solidFill>
                <a:srgbClr val="CF3338"/>
              </a:solidFill>
              <a:latin typeface="Pragmatica" panose="020B0403040502020204" pitchFamily="34" charset="0"/>
            </a:endParaRPr>
          </a:p>
          <a:p>
            <a:r>
              <a:rPr lang="en-US" sz="2400" dirty="0">
                <a:solidFill>
                  <a:srgbClr val="CF3338"/>
                </a:solidFill>
                <a:latin typeface="Pragmatica" panose="020B0403040502020204" pitchFamily="34" charset="0"/>
              </a:rPr>
              <a:t>Solutions: </a:t>
            </a:r>
            <a:r>
              <a:rPr lang="en-US" sz="2400" dirty="0">
                <a:solidFill>
                  <a:srgbClr val="CF3338"/>
                </a:solidFill>
                <a:latin typeface="Consolas" panose="020B0609020204030204" pitchFamily="49" charset="0"/>
              </a:rPr>
              <a:t>group-by-</a:t>
            </a:r>
            <a:r>
              <a:rPr lang="en-US" sz="2400" dirty="0" err="1">
                <a:solidFill>
                  <a:srgbClr val="CF3338"/>
                </a:solidFill>
                <a:latin typeface="Consolas" panose="020B0609020204030204" pitchFamily="49" charset="0"/>
              </a:rPr>
              <a:t>drills.sql</a:t>
            </a:r>
            <a:endParaRPr lang="en-US" sz="2400"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528810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Normafixed Tryout" panose="00000409000000000000" pitchFamily="49" charset="0"/>
              </a:rPr>
              <a:t>Capstone: All clauses in one</a:t>
            </a:r>
            <a:endParaRPr lang="en-US" sz="6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907333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The SQL reader’s digest</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423278877"/>
              </p:ext>
            </p:extLst>
          </p:nvPr>
        </p:nvGraphicFramePr>
        <p:xfrm>
          <a:off x="337532" y="1353416"/>
          <a:ext cx="10553755" cy="4450827"/>
        </p:xfrm>
        <a:graphic>
          <a:graphicData uri="http://schemas.openxmlformats.org/drawingml/2006/table">
            <a:tbl>
              <a:tblPr/>
              <a:tblGrid>
                <a:gridCol w="2529849">
                  <a:extLst>
                    <a:ext uri="{9D8B030D-6E8A-4147-A177-3AD203B41FA5}">
                      <a16:colId xmlns:a16="http://schemas.microsoft.com/office/drawing/2014/main" val="2629133829"/>
                    </a:ext>
                  </a:extLst>
                </a:gridCol>
                <a:gridCol w="8023906">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1" i="0" u="sng"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Which fields to look for</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1" i="0" u="sng" strike="noStrike" dirty="0">
                          <a:solidFill>
                            <a:srgbClr val="CF3338"/>
                          </a:solidFill>
                          <a:effectLst/>
                          <a:latin typeface="Consolas" panose="020B0609020204030204" pitchFamily="49" charset="0"/>
                        </a:rPr>
                        <a:t>FROM</a:t>
                      </a:r>
                    </a:p>
                  </a:txBody>
                  <a:tcPr marL="7620" marR="7620" marT="7620" marB="0" anchor="b">
                    <a:lnL>
                      <a:noFill/>
                    </a:lnL>
                    <a:lnR>
                      <a:noFill/>
                    </a:lnR>
                    <a:lnT>
                      <a:noFill/>
                    </a:lnT>
                    <a:lnB>
                      <a:noFill/>
                    </a:lnB>
                  </a:tcPr>
                </a:tc>
                <a:tc>
                  <a:txBody>
                    <a:bodyPr/>
                    <a:lstStyle/>
                    <a:p>
                      <a:pPr algn="l" fontAlgn="b"/>
                      <a:r>
                        <a:rPr lang="en-US" sz="2800" b="1" i="0" u="sng" strike="noStrike" dirty="0">
                          <a:solidFill>
                            <a:srgbClr val="CF3338"/>
                          </a:solidFill>
                          <a:effectLst/>
                          <a:latin typeface="Pragmatica" panose="020B0403040502020204" pitchFamily="34" charset="0"/>
                        </a:rPr>
                        <a:t>Where to look for those fields</a:t>
                      </a: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1" i="0" u="sng" strike="noStrike" dirty="0">
                          <a:solidFill>
                            <a:srgbClr val="CF3338"/>
                          </a:solidFill>
                          <a:effectLst/>
                          <a:latin typeface="Consolas" panose="020B0609020204030204" pitchFamily="49" charset="0"/>
                        </a:rPr>
                        <a:t>WHERE</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those records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1" i="0" u="sng" strike="noStrike" dirty="0">
                          <a:solidFill>
                            <a:srgbClr val="CF3338"/>
                          </a:solidFill>
                          <a:effectLst/>
                          <a:latin typeface="Consolas" panose="020B0609020204030204" pitchFamily="49" charset="0"/>
                        </a:rPr>
                        <a:t>GROUP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aggregate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1" i="0" u="sng" strike="noStrike" dirty="0">
                          <a:solidFill>
                            <a:srgbClr val="CF3338"/>
                          </a:solidFill>
                          <a:effectLst/>
                          <a:latin typeface="Consolas" panose="020B0609020204030204" pitchFamily="49" charset="0"/>
                        </a:rPr>
                        <a:t>HAVING</a:t>
                      </a:r>
                    </a:p>
                  </a:txBody>
                  <a:tcPr marL="7620" marR="7620" marT="7620" marB="0" anchor="b">
                    <a:lnL>
                      <a:noFill/>
                    </a:lnL>
                    <a:lnR>
                      <a:noFill/>
                    </a:lnR>
                    <a:lnT>
                      <a:noFill/>
                    </a:lnT>
                    <a:lnB>
                      <a:noFill/>
                    </a:lnB>
                    <a:solidFill>
                      <a:srgbClr val="D9D9D9"/>
                    </a:solidFill>
                  </a:tcPr>
                </a:tc>
                <a:tc>
                  <a:txBody>
                    <a:bodyPr/>
                    <a:lstStyle/>
                    <a:p>
                      <a:pPr algn="l" fontAlgn="b"/>
                      <a:r>
                        <a:rPr lang="en-US" sz="2800" b="1" i="0" u="sng" strike="noStrike" dirty="0">
                          <a:solidFill>
                            <a:srgbClr val="CF3338"/>
                          </a:solidFill>
                          <a:effectLst/>
                          <a:latin typeface="Pragmatica" panose="020B0403040502020204" pitchFamily="34" charset="0"/>
                        </a:rPr>
                        <a:t>What criteria the aggregated results should meet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1" i="0" u="sng" strike="noStrike" dirty="0">
                          <a:solidFill>
                            <a:srgbClr val="CF3338"/>
                          </a:solidFill>
                          <a:effectLst/>
                          <a:latin typeface="Consolas" panose="020B0609020204030204" pitchFamily="49" charset="0"/>
                        </a:rPr>
                        <a:t>ORDER BY</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to sort the results</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r h="550976">
                <a:tc>
                  <a:txBody>
                    <a:bodyPr/>
                    <a:lstStyle/>
                    <a:p>
                      <a:pPr algn="l" fontAlgn="b"/>
                      <a:r>
                        <a:rPr lang="en-US" sz="2800" b="1" i="0" u="sng" strike="noStrike" dirty="0">
                          <a:solidFill>
                            <a:srgbClr val="CF3338"/>
                          </a:solidFill>
                          <a:effectLst/>
                          <a:latin typeface="Consolas" panose="020B0609020204030204" pitchFamily="49" charset="0"/>
                        </a:rPr>
                        <a:t>LIMIT</a:t>
                      </a:r>
                    </a:p>
                  </a:txBody>
                  <a:tcPr marL="7620" marR="7620" marT="7620" marB="0" anchor="b">
                    <a:lnL>
                      <a:noFill/>
                    </a:lnL>
                    <a:lnR>
                      <a:noFill/>
                    </a:lnR>
                    <a:lnT>
                      <a:noFill/>
                    </a:lnT>
                    <a:lnB>
                      <a:noFill/>
                    </a:lnB>
                    <a:solidFill>
                      <a:schemeClr val="bg1">
                        <a:lumMod val="85000"/>
                      </a:schemeClr>
                    </a:solidFill>
                  </a:tcPr>
                </a:tc>
                <a:tc>
                  <a:txBody>
                    <a:bodyPr/>
                    <a:lstStyle/>
                    <a:p>
                      <a:pPr algn="l" fontAlgn="b"/>
                      <a:r>
                        <a:rPr lang="en-US" sz="2800" b="1" i="0" u="sng" strike="noStrike" dirty="0">
                          <a:solidFill>
                            <a:srgbClr val="CF3338"/>
                          </a:solidFill>
                          <a:effectLst/>
                          <a:latin typeface="Pragmatica" panose="020B0403040502020204" pitchFamily="34" charset="0"/>
                        </a:rPr>
                        <a:t>How many records to limit results to </a:t>
                      </a:r>
                    </a:p>
                  </a:txBody>
                  <a:tcPr marL="7620" marR="7620" marT="7620" marB="0" anchor="b">
                    <a:lnL>
                      <a:noFill/>
                    </a:lnL>
                    <a:lnR>
                      <a:noFill/>
                    </a:lnR>
                    <a:lnT>
                      <a:noFill/>
                    </a:lnT>
                    <a:lnB>
                      <a:noFill/>
                    </a:lnB>
                    <a:solidFill>
                      <a:schemeClr val="bg1">
                        <a:lumMod val="85000"/>
                      </a:schemeClr>
                    </a:solidFill>
                  </a:tcPr>
                </a:tc>
                <a:extLst>
                  <a:ext uri="{0D108BD9-81ED-4DB2-BD59-A6C34878D82A}">
                    <a16:rowId xmlns:a16="http://schemas.microsoft.com/office/drawing/2014/main" val="1160564545"/>
                  </a:ext>
                </a:extLst>
              </a:tr>
            </a:tbl>
          </a:graphicData>
        </a:graphic>
      </p:graphicFrame>
    </p:spTree>
    <p:extLst>
      <p:ext uri="{BB962C8B-B14F-4D97-AF65-F5344CB8AC3E}">
        <p14:creationId xmlns:p14="http://schemas.microsoft.com/office/powerpoint/2010/main" val="2055378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447363" cy="923330"/>
          </a:xfrm>
          <a:prstGeom prst="rect">
            <a:avLst/>
          </a:prstGeom>
          <a:noFill/>
        </p:spPr>
        <p:txBody>
          <a:bodyPr wrap="square" rtlCol="0">
            <a:spAutoFit/>
          </a:bodyPr>
          <a:lstStyle/>
          <a:p>
            <a:r>
              <a:rPr lang="en-US" sz="5400" dirty="0">
                <a:latin typeface="Aliens &amp; cows" panose="00000500000000000000" pitchFamily="2" charset="0"/>
              </a:rPr>
              <a:t>Try forgetting now…</a:t>
            </a:r>
          </a:p>
        </p:txBody>
      </p:sp>
      <p:pic>
        <p:nvPicPr>
          <p:cNvPr id="5" name="Picture 4" descr="A close up of a sign&#10;&#10;Description automatically generated">
            <a:extLst>
              <a:ext uri="{FF2B5EF4-FFF2-40B4-BE49-F238E27FC236}">
                <a16:creationId xmlns:a16="http://schemas.microsoft.com/office/drawing/2014/main" id="{FD1063B2-28A1-48D5-A065-653DD41E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24" y="5372286"/>
            <a:ext cx="1295238" cy="1485714"/>
          </a:xfrm>
          <a:prstGeom prst="rect">
            <a:avLst/>
          </a:prstGeom>
        </p:spPr>
      </p:pic>
      <p:graphicFrame>
        <p:nvGraphicFramePr>
          <p:cNvPr id="7" name="Table 6">
            <a:extLst>
              <a:ext uri="{FF2B5EF4-FFF2-40B4-BE49-F238E27FC236}">
                <a16:creationId xmlns:a16="http://schemas.microsoft.com/office/drawing/2014/main" id="{B23FE3AB-C787-4BC8-883C-29BEB0A8A37F}"/>
              </a:ext>
            </a:extLst>
          </p:cNvPr>
          <p:cNvGraphicFramePr>
            <a:graphicFrameLocks noGrp="1"/>
          </p:cNvGraphicFramePr>
          <p:nvPr>
            <p:extLst>
              <p:ext uri="{D42A27DB-BD31-4B8C-83A1-F6EECF244321}">
                <p14:modId xmlns:p14="http://schemas.microsoft.com/office/powerpoint/2010/main" val="3338980743"/>
              </p:ext>
            </p:extLst>
          </p:nvPr>
        </p:nvGraphicFramePr>
        <p:xfrm>
          <a:off x="337532" y="1353416"/>
          <a:ext cx="7282467" cy="3899851"/>
        </p:xfrm>
        <a:graphic>
          <a:graphicData uri="http://schemas.openxmlformats.org/drawingml/2006/table">
            <a:tbl>
              <a:tblPr/>
              <a:tblGrid>
                <a:gridCol w="1745686">
                  <a:extLst>
                    <a:ext uri="{9D8B030D-6E8A-4147-A177-3AD203B41FA5}">
                      <a16:colId xmlns:a16="http://schemas.microsoft.com/office/drawing/2014/main" val="2629133829"/>
                    </a:ext>
                  </a:extLst>
                </a:gridCol>
                <a:gridCol w="5536781">
                  <a:extLst>
                    <a:ext uri="{9D8B030D-6E8A-4147-A177-3AD203B41FA5}">
                      <a16:colId xmlns:a16="http://schemas.microsoft.com/office/drawing/2014/main" val="985116657"/>
                    </a:ext>
                  </a:extLst>
                </a:gridCol>
              </a:tblGrid>
              <a:tr h="595385">
                <a:tc>
                  <a:txBody>
                    <a:bodyPr/>
                    <a:lstStyle/>
                    <a:p>
                      <a:pPr algn="l" fontAlgn="b"/>
                      <a:r>
                        <a:rPr lang="en-US" sz="2800" b="1" i="0" u="none" strike="noStrike" dirty="0">
                          <a:solidFill>
                            <a:schemeClr val="bg1">
                              <a:lumMod val="95000"/>
                            </a:schemeClr>
                          </a:solidFill>
                          <a:effectLst/>
                          <a:latin typeface="Pragmatica" panose="020B0403040502020204" pitchFamily="34" charset="0"/>
                        </a:rPr>
                        <a:t>Term</a:t>
                      </a:r>
                    </a:p>
                  </a:txBody>
                  <a:tcPr marL="7620" marR="7620" marT="7620" marB="0" anchor="b">
                    <a:lnL>
                      <a:noFill/>
                    </a:lnL>
                    <a:lnR>
                      <a:noFill/>
                    </a:lnR>
                    <a:lnT>
                      <a:noFill/>
                    </a:lnT>
                    <a:lnB>
                      <a:noFill/>
                    </a:lnB>
                    <a:solidFill>
                      <a:srgbClr val="CF3338"/>
                    </a:solidFill>
                  </a:tcPr>
                </a:tc>
                <a:tc>
                  <a:txBody>
                    <a:bodyPr/>
                    <a:lstStyle/>
                    <a:p>
                      <a:pPr algn="l" fontAlgn="b"/>
                      <a:r>
                        <a:rPr lang="en-US" sz="2800" b="1" i="0" u="none" strike="noStrike" dirty="0">
                          <a:solidFill>
                            <a:schemeClr val="bg1">
                              <a:lumMod val="95000"/>
                            </a:schemeClr>
                          </a:solidFill>
                          <a:effectLst/>
                          <a:latin typeface="Pragmatica" panose="020B0403040502020204" pitchFamily="34" charset="0"/>
                        </a:rPr>
                        <a:t>What it does</a:t>
                      </a:r>
                    </a:p>
                  </a:txBody>
                  <a:tcPr marL="7620" marR="7620" marT="762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549586">
                <a:tc>
                  <a:txBody>
                    <a:bodyPr/>
                    <a:lstStyle/>
                    <a:p>
                      <a:pPr algn="l" fontAlgn="b"/>
                      <a:r>
                        <a:rPr lang="en-US" sz="2800" b="0" i="0" u="none" strike="noStrike" dirty="0">
                          <a:solidFill>
                            <a:srgbClr val="CF3338"/>
                          </a:solidFill>
                          <a:effectLst/>
                          <a:latin typeface="Consolas" panose="020B0609020204030204" pitchFamily="49" charset="0"/>
                        </a:rPr>
                        <a:t>SWEATY</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Consolas" panose="020B0609020204030204" pitchFamily="49" charset="0"/>
                        </a:rPr>
                        <a:t>SELECT</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550976">
                <a:tc>
                  <a:txBody>
                    <a:bodyPr/>
                    <a:lstStyle/>
                    <a:p>
                      <a:pPr algn="l" fontAlgn="b"/>
                      <a:r>
                        <a:rPr lang="en-US" sz="2800" b="0" i="0" u="none" strike="noStrike" dirty="0">
                          <a:solidFill>
                            <a:srgbClr val="CF3338"/>
                          </a:solidFill>
                          <a:effectLst/>
                          <a:latin typeface="Consolas" panose="020B0609020204030204" pitchFamily="49" charset="0"/>
                        </a:rPr>
                        <a:t>FEET</a:t>
                      </a:r>
                    </a:p>
                  </a:txBody>
                  <a:tcPr marL="7620" marR="7620" marT="7620" marB="0" anchor="b">
                    <a:lnL>
                      <a:noFill/>
                    </a:lnL>
                    <a:lnR>
                      <a:noFill/>
                    </a:lnR>
                    <a:lnT>
                      <a:noFill/>
                    </a:lnT>
                    <a:lnB>
                      <a:noFill/>
                    </a:lnB>
                  </a:tcPr>
                </a:tc>
                <a:tc>
                  <a:txBody>
                    <a:bodyPr/>
                    <a:lstStyle/>
                    <a:p>
                      <a:pPr algn="l" fontAlgn="b"/>
                      <a:r>
                        <a:rPr lang="en-US" sz="2800" b="0" i="0" u="none" strike="noStrike" dirty="0">
                          <a:solidFill>
                            <a:srgbClr val="CF3338"/>
                          </a:solidFill>
                          <a:effectLst/>
                          <a:latin typeface="Consolas" panose="020B0609020204030204" pitchFamily="49" charset="0"/>
                        </a:rPr>
                        <a:t>FROM</a:t>
                      </a:r>
                      <a:endParaRPr lang="en-US" sz="2800" b="1" i="0" u="sng" strike="noStrike" dirty="0">
                        <a:solidFill>
                          <a:srgbClr val="CF3338"/>
                        </a:solidFill>
                        <a:effectLst/>
                        <a:latin typeface="Pragmatica" panose="020B04030405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916523719"/>
                  </a:ext>
                </a:extLst>
              </a:tr>
              <a:tr h="550976">
                <a:tc>
                  <a:txBody>
                    <a:bodyPr/>
                    <a:lstStyle/>
                    <a:p>
                      <a:pPr algn="l" fontAlgn="b"/>
                      <a:r>
                        <a:rPr lang="en-US" sz="2800" b="0" i="0" u="none" strike="noStrike" dirty="0">
                          <a:solidFill>
                            <a:srgbClr val="CF3338"/>
                          </a:solidFill>
                          <a:effectLst/>
                          <a:latin typeface="Consolas" panose="020B0609020204030204" pitchFamily="49" charset="0"/>
                        </a:rPr>
                        <a:t>WILL</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WHERE</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r h="550976">
                <a:tc>
                  <a:txBody>
                    <a:bodyPr/>
                    <a:lstStyle/>
                    <a:p>
                      <a:pPr algn="l" fontAlgn="b"/>
                      <a:r>
                        <a:rPr lang="en-US" sz="2800" b="0" i="0" u="none" strike="noStrike" dirty="0">
                          <a:solidFill>
                            <a:srgbClr val="CF3338"/>
                          </a:solidFill>
                          <a:effectLst/>
                          <a:latin typeface="Consolas" panose="020B0609020204030204" pitchFamily="49" charset="0"/>
                        </a:rPr>
                        <a:t>GIVE</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GROUP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66134952"/>
                  </a:ext>
                </a:extLst>
              </a:tr>
              <a:tr h="550976">
                <a:tc>
                  <a:txBody>
                    <a:bodyPr/>
                    <a:lstStyle/>
                    <a:p>
                      <a:pPr algn="l" fontAlgn="b"/>
                      <a:r>
                        <a:rPr lang="en-US" sz="2800" b="0" i="0" u="none" strike="noStrike" dirty="0">
                          <a:solidFill>
                            <a:srgbClr val="CF3338"/>
                          </a:solidFill>
                          <a:effectLst/>
                          <a:latin typeface="Consolas" panose="020B0609020204030204" pitchFamily="49" charset="0"/>
                        </a:rPr>
                        <a:t>HORRIBLE</a:t>
                      </a:r>
                    </a:p>
                  </a:txBody>
                  <a:tcPr marL="7620" marR="7620" marT="7620" marB="0" anchor="b">
                    <a:lnL>
                      <a:noFill/>
                    </a:lnL>
                    <a:lnR>
                      <a:noFill/>
                    </a:lnR>
                    <a:lnT>
                      <a:noFill/>
                    </a:lnT>
                    <a:lnB>
                      <a:noFill/>
                    </a:lnB>
                    <a:solidFill>
                      <a:srgbClr val="D9D9D9"/>
                    </a:solidFill>
                  </a:tcPr>
                </a:tc>
                <a:tc>
                  <a:txBody>
                    <a:bodyPr/>
                    <a:lstStyle/>
                    <a:p>
                      <a:pPr algn="l" fontAlgn="b"/>
                      <a:r>
                        <a:rPr lang="en-US" sz="2800" b="0" i="0" u="none" strike="noStrike" dirty="0">
                          <a:solidFill>
                            <a:srgbClr val="CF3338"/>
                          </a:solidFill>
                          <a:effectLst/>
                          <a:latin typeface="Pragmatica" panose="020B0403040502020204" pitchFamily="34" charset="0"/>
                        </a:rPr>
                        <a:t>HAVING</a:t>
                      </a:r>
                    </a:p>
                  </a:txBody>
                  <a:tcPr marL="7620" marR="7620" marT="7620" marB="0" anchor="b">
                    <a:lnL>
                      <a:noFill/>
                    </a:lnL>
                    <a:lnR>
                      <a:noFill/>
                    </a:lnR>
                    <a:lnT>
                      <a:noFill/>
                    </a:lnT>
                    <a:lnB>
                      <a:noFill/>
                    </a:lnB>
                    <a:solidFill>
                      <a:srgbClr val="D9D9D9"/>
                    </a:solidFill>
                  </a:tcPr>
                </a:tc>
                <a:extLst>
                  <a:ext uri="{0D108BD9-81ED-4DB2-BD59-A6C34878D82A}">
                    <a16:rowId xmlns:a16="http://schemas.microsoft.com/office/drawing/2014/main" val="1210883232"/>
                  </a:ext>
                </a:extLst>
              </a:tr>
              <a:tr h="550976">
                <a:tc>
                  <a:txBody>
                    <a:bodyPr/>
                    <a:lstStyle/>
                    <a:p>
                      <a:pPr algn="l" fontAlgn="b"/>
                      <a:r>
                        <a:rPr lang="en-US" sz="2800" b="0" i="0" u="none" strike="noStrike" dirty="0">
                          <a:solidFill>
                            <a:srgbClr val="CF3338"/>
                          </a:solidFill>
                          <a:effectLst/>
                          <a:latin typeface="Consolas" panose="020B0609020204030204" pitchFamily="49" charset="0"/>
                        </a:rPr>
                        <a:t>ODORS</a:t>
                      </a:r>
                    </a:p>
                  </a:txBody>
                  <a:tcPr marL="7620" marR="7620" marT="7620" marB="0" anchor="b">
                    <a:lnL>
                      <a:noFill/>
                    </a:lnL>
                    <a:lnR>
                      <a:noFill/>
                    </a:lnR>
                    <a:lnT>
                      <a:noFill/>
                    </a:lnT>
                    <a:lnB>
                      <a:noFill/>
                    </a:lnB>
                    <a:solidFill>
                      <a:schemeClr val="bg1">
                        <a:lumMod val="95000"/>
                      </a:schemeClr>
                    </a:solidFill>
                  </a:tcPr>
                </a:tc>
                <a:tc>
                  <a:txBody>
                    <a:bodyPr/>
                    <a:lstStyle/>
                    <a:p>
                      <a:pPr algn="l" fontAlgn="b"/>
                      <a:r>
                        <a:rPr lang="en-US" sz="2800" b="0" i="0" u="none" strike="noStrike" dirty="0">
                          <a:solidFill>
                            <a:srgbClr val="CF3338"/>
                          </a:solidFill>
                          <a:effectLst/>
                          <a:latin typeface="Pragmatica" panose="020B0403040502020204" pitchFamily="34" charset="0"/>
                        </a:rPr>
                        <a:t>ORDER BY</a:t>
                      </a:r>
                    </a:p>
                  </a:txBody>
                  <a:tcPr marL="7620" marR="7620" marT="762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353601096"/>
                  </a:ext>
                </a:extLst>
              </a:tr>
            </a:tbl>
          </a:graphicData>
        </a:graphic>
      </p:graphicFrame>
      <p:pic>
        <p:nvPicPr>
          <p:cNvPr id="3" name="Graphic 2" descr="Neutral face with no fill">
            <a:extLst>
              <a:ext uri="{FF2B5EF4-FFF2-40B4-BE49-F238E27FC236}">
                <a16:creationId xmlns:a16="http://schemas.microsoft.com/office/drawing/2014/main" id="{87ED3266-23F4-4697-925A-F54687A13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1140" y="1127081"/>
            <a:ext cx="2397883" cy="2397883"/>
          </a:xfrm>
          <a:prstGeom prst="rect">
            <a:avLst/>
          </a:prstGeom>
        </p:spPr>
      </p:pic>
      <p:pic>
        <p:nvPicPr>
          <p:cNvPr id="6" name="Graphic 5" descr="Foot">
            <a:extLst>
              <a:ext uri="{FF2B5EF4-FFF2-40B4-BE49-F238E27FC236}">
                <a16:creationId xmlns:a16="http://schemas.microsoft.com/office/drawing/2014/main" id="{28FF757D-CCF4-4793-925A-8CABA45E2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8572" y="2882407"/>
            <a:ext cx="3863328" cy="3863328"/>
          </a:xfrm>
          <a:prstGeom prst="rect">
            <a:avLst/>
          </a:prstGeom>
        </p:spPr>
      </p:pic>
    </p:spTree>
    <p:extLst>
      <p:ext uri="{BB962C8B-B14F-4D97-AF65-F5344CB8AC3E}">
        <p14:creationId xmlns:p14="http://schemas.microsoft.com/office/powerpoint/2010/main" val="3554925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TotalTime>
  <Words>3653</Words>
  <Application>Microsoft Office PowerPoint</Application>
  <PresentationFormat>Widescreen</PresentationFormat>
  <Paragraphs>653</Paragraphs>
  <Slides>136</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136</vt:i4>
      </vt:variant>
    </vt:vector>
  </HeadingPairs>
  <TitlesOfParts>
    <vt:vector size="145" baseType="lpstr">
      <vt:lpstr>Aliens &amp; cows</vt:lpstr>
      <vt:lpstr>Arial</vt:lpstr>
      <vt:lpstr>Calibri</vt:lpstr>
      <vt:lpstr>Calibri Light</vt:lpstr>
      <vt:lpstr>Consolas</vt:lpstr>
      <vt:lpstr>Normafixed Tryout</vt:lpstr>
      <vt:lpstr>Pragmatica</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73</cp:revision>
  <dcterms:created xsi:type="dcterms:W3CDTF">2019-10-19T21:47:18Z</dcterms:created>
  <dcterms:modified xsi:type="dcterms:W3CDTF">2022-11-04T13:35:52Z</dcterms:modified>
</cp:coreProperties>
</file>